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6"/>
  </p:notesMasterIdLst>
  <p:handoutMasterIdLst>
    <p:handoutMasterId r:id="rId47"/>
  </p:handoutMasterIdLst>
  <p:sldIdLst>
    <p:sldId id="256" r:id="rId5"/>
    <p:sldId id="292" r:id="rId6"/>
    <p:sldId id="257" r:id="rId7"/>
    <p:sldId id="258" r:id="rId8"/>
    <p:sldId id="261" r:id="rId9"/>
    <p:sldId id="270" r:id="rId10"/>
    <p:sldId id="272" r:id="rId11"/>
    <p:sldId id="296" r:id="rId12"/>
    <p:sldId id="274" r:id="rId13"/>
    <p:sldId id="273" r:id="rId14"/>
    <p:sldId id="299" r:id="rId15"/>
    <p:sldId id="275" r:id="rId16"/>
    <p:sldId id="276" r:id="rId17"/>
    <p:sldId id="277" r:id="rId18"/>
    <p:sldId id="301" r:id="rId19"/>
    <p:sldId id="281" r:id="rId20"/>
    <p:sldId id="304" r:id="rId21"/>
    <p:sldId id="284" r:id="rId22"/>
    <p:sldId id="308" r:id="rId23"/>
    <p:sldId id="305" r:id="rId24"/>
    <p:sldId id="298" r:id="rId25"/>
    <p:sldId id="309" r:id="rId26"/>
    <p:sldId id="311" r:id="rId27"/>
    <p:sldId id="312" r:id="rId28"/>
    <p:sldId id="313" r:id="rId29"/>
    <p:sldId id="285" r:id="rId30"/>
    <p:sldId id="306" r:id="rId31"/>
    <p:sldId id="283" r:id="rId32"/>
    <p:sldId id="294" r:id="rId33"/>
    <p:sldId id="303" r:id="rId34"/>
    <p:sldId id="288" r:id="rId35"/>
    <p:sldId id="297" r:id="rId36"/>
    <p:sldId id="262" r:id="rId37"/>
    <p:sldId id="295" r:id="rId38"/>
    <p:sldId id="263" r:id="rId39"/>
    <p:sldId id="264" r:id="rId40"/>
    <p:sldId id="265" r:id="rId41"/>
    <p:sldId id="267" r:id="rId42"/>
    <p:sldId id="268" r:id="rId43"/>
    <p:sldId id="310" r:id="rId44"/>
    <p:sldId id="293" r:id="rId45"/>
  </p:sldIdLst>
  <p:sldSz cx="12192000" cy="6858000"/>
  <p:notesSz cx="7010400" cy="9296400"/>
  <p:custDataLst>
    <p:tags r:id="rId4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nglish, Ken (MOHLTC)" initials="EK(" lastIdx="10" clrIdx="0"/>
  <p:cmAuthor id="1" name="MacDonald, Gillian (MOHLTC)" initials="MG(" lastIdx="20" clrIdx="1"/>
  <p:cmAuthor id="2" name="Parker, Steven (MOHLTC)" initials="PS(" lastIdx="2" clrIdx="2"/>
  <p:cmAuthor id="3" name="Sillars, Fiona (MOHLTC)" initials="FS" lastIdx="3" clrIdx="3"/>
  <p:cmAuthor id="4" name="Harold, Chris (MOHLTC)" initials="CRH"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8" d="100"/>
          <a:sy n="88" d="100"/>
        </p:scale>
        <p:origin x="494" y="62"/>
      </p:cViewPr>
      <p:guideLst>
        <p:guide orient="horz" pos="2160"/>
        <p:guide pos="3840"/>
      </p:guideLst>
    </p:cSldViewPr>
  </p:slideViewPr>
  <p:notesTextViewPr>
    <p:cViewPr>
      <p:scale>
        <a:sx n="1" d="1"/>
        <a:sy n="1" d="1"/>
      </p:scale>
      <p:origin x="0" y="0"/>
    </p:cViewPr>
  </p:notesTextViewPr>
  <p:sorterViewPr>
    <p:cViewPr>
      <p:scale>
        <a:sx n="100" d="100"/>
        <a:sy n="100" d="100"/>
      </p:scale>
      <p:origin x="0" y="-1398"/>
    </p:cViewPr>
  </p:sorterViewPr>
  <p:notesViewPr>
    <p:cSldViewPr snapToGrid="0">
      <p:cViewPr>
        <p:scale>
          <a:sx n="100" d="100"/>
          <a:sy n="100" d="100"/>
        </p:scale>
        <p:origin x="1758" y="-1584"/>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gs" Target="tags/tag1.xml"/><Relationship Id="rId8" Type="http://schemas.openxmlformats.org/officeDocument/2006/relationships/slide" Target="slides/slide4.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CA" dirty="0" smtClean="0"/>
              <a:t>DRAFT – NOT FOR USE OR SHARING</a:t>
            </a:r>
            <a:endParaRPr lang="en-CA"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CA" dirty="0"/>
              <a:t>DRAFT – NOT FOR USE OR </a:t>
            </a:r>
            <a:r>
              <a:rPr lang="en-CA" dirty="0" smtClean="0"/>
              <a:t>SHARING</a:t>
            </a:r>
            <a:endParaRPr lang="en-CA" dirty="0"/>
          </a:p>
        </p:txBody>
      </p:sp>
    </p:spTree>
    <p:extLst>
      <p:ext uri="{BB962C8B-B14F-4D97-AF65-F5344CB8AC3E}">
        <p14:creationId xmlns:p14="http://schemas.microsoft.com/office/powerpoint/2010/main" val="1909488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E038994-AB5A-4CF3-9A55-9191F8006E41}" type="datetimeFigureOut">
              <a:rPr lang="en-CA" smtClean="0"/>
              <a:t>2018-09-13</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E383827-ACE0-4274-87DB-000F1FFF9E04}" type="slidenum">
              <a:rPr lang="en-CA" smtClean="0"/>
              <a:t>‹#›</a:t>
            </a:fld>
            <a:endParaRPr lang="en-CA"/>
          </a:p>
        </p:txBody>
      </p:sp>
    </p:spTree>
    <p:extLst>
      <p:ext uri="{BB962C8B-B14F-4D97-AF65-F5344CB8AC3E}">
        <p14:creationId xmlns:p14="http://schemas.microsoft.com/office/powerpoint/2010/main" val="12145851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1</a:t>
            </a:fld>
            <a:endParaRPr lang="en-CA"/>
          </a:p>
        </p:txBody>
      </p:sp>
    </p:spTree>
    <p:extLst>
      <p:ext uri="{BB962C8B-B14F-4D97-AF65-F5344CB8AC3E}">
        <p14:creationId xmlns:p14="http://schemas.microsoft.com/office/powerpoint/2010/main" val="2737402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10</a:t>
            </a:fld>
            <a:endParaRPr lang="en-CA"/>
          </a:p>
        </p:txBody>
      </p:sp>
    </p:spTree>
    <p:extLst>
      <p:ext uri="{BB962C8B-B14F-4D97-AF65-F5344CB8AC3E}">
        <p14:creationId xmlns:p14="http://schemas.microsoft.com/office/powerpoint/2010/main" val="2763665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11</a:t>
            </a:fld>
            <a:endParaRPr lang="en-CA"/>
          </a:p>
        </p:txBody>
      </p:sp>
    </p:spTree>
    <p:extLst>
      <p:ext uri="{BB962C8B-B14F-4D97-AF65-F5344CB8AC3E}">
        <p14:creationId xmlns:p14="http://schemas.microsoft.com/office/powerpoint/2010/main" val="2036292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12</a:t>
            </a:fld>
            <a:endParaRPr lang="en-CA"/>
          </a:p>
        </p:txBody>
      </p:sp>
    </p:spTree>
    <p:extLst>
      <p:ext uri="{BB962C8B-B14F-4D97-AF65-F5344CB8AC3E}">
        <p14:creationId xmlns:p14="http://schemas.microsoft.com/office/powerpoint/2010/main" val="25411528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13</a:t>
            </a:fld>
            <a:endParaRPr lang="en-CA"/>
          </a:p>
        </p:txBody>
      </p:sp>
    </p:spTree>
    <p:extLst>
      <p:ext uri="{BB962C8B-B14F-4D97-AF65-F5344CB8AC3E}">
        <p14:creationId xmlns:p14="http://schemas.microsoft.com/office/powerpoint/2010/main" val="32798161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solidFill>
                <a:srgbClr val="FF0000"/>
              </a:solidFill>
            </a:endParaRPr>
          </a:p>
        </p:txBody>
      </p:sp>
      <p:sp>
        <p:nvSpPr>
          <p:cNvPr id="4" name="Slide Number Placeholder 3"/>
          <p:cNvSpPr>
            <a:spLocks noGrp="1"/>
          </p:cNvSpPr>
          <p:nvPr>
            <p:ph type="sldNum" sz="quarter" idx="10"/>
          </p:nvPr>
        </p:nvSpPr>
        <p:spPr/>
        <p:txBody>
          <a:bodyPr/>
          <a:lstStyle/>
          <a:p>
            <a:fld id="{EE383827-ACE0-4274-87DB-000F1FFF9E04}" type="slidenum">
              <a:rPr lang="en-CA" smtClean="0"/>
              <a:t>14</a:t>
            </a:fld>
            <a:endParaRPr lang="en-CA"/>
          </a:p>
        </p:txBody>
      </p:sp>
    </p:spTree>
    <p:extLst>
      <p:ext uri="{BB962C8B-B14F-4D97-AF65-F5344CB8AC3E}">
        <p14:creationId xmlns:p14="http://schemas.microsoft.com/office/powerpoint/2010/main" val="19695731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15</a:t>
            </a:fld>
            <a:endParaRPr lang="en-CA"/>
          </a:p>
        </p:txBody>
      </p:sp>
    </p:spTree>
    <p:extLst>
      <p:ext uri="{BB962C8B-B14F-4D97-AF65-F5344CB8AC3E}">
        <p14:creationId xmlns:p14="http://schemas.microsoft.com/office/powerpoint/2010/main" val="1682122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16</a:t>
            </a:fld>
            <a:endParaRPr lang="en-CA"/>
          </a:p>
        </p:txBody>
      </p:sp>
    </p:spTree>
    <p:extLst>
      <p:ext uri="{BB962C8B-B14F-4D97-AF65-F5344CB8AC3E}">
        <p14:creationId xmlns:p14="http://schemas.microsoft.com/office/powerpoint/2010/main" val="3269387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18</a:t>
            </a:fld>
            <a:endParaRPr lang="en-CA"/>
          </a:p>
        </p:txBody>
      </p:sp>
    </p:spTree>
    <p:extLst>
      <p:ext uri="{BB962C8B-B14F-4D97-AF65-F5344CB8AC3E}">
        <p14:creationId xmlns:p14="http://schemas.microsoft.com/office/powerpoint/2010/main" val="2254757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21</a:t>
            </a:fld>
            <a:endParaRPr lang="en-CA"/>
          </a:p>
        </p:txBody>
      </p:sp>
    </p:spTree>
    <p:extLst>
      <p:ext uri="{BB962C8B-B14F-4D97-AF65-F5344CB8AC3E}">
        <p14:creationId xmlns:p14="http://schemas.microsoft.com/office/powerpoint/2010/main" val="19533936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23</a:t>
            </a:fld>
            <a:endParaRPr lang="en-CA"/>
          </a:p>
        </p:txBody>
      </p:sp>
    </p:spTree>
    <p:extLst>
      <p:ext uri="{BB962C8B-B14F-4D97-AF65-F5344CB8AC3E}">
        <p14:creationId xmlns:p14="http://schemas.microsoft.com/office/powerpoint/2010/main" val="287386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2</a:t>
            </a:fld>
            <a:endParaRPr lang="en-CA"/>
          </a:p>
        </p:txBody>
      </p:sp>
    </p:spTree>
    <p:extLst>
      <p:ext uri="{BB962C8B-B14F-4D97-AF65-F5344CB8AC3E}">
        <p14:creationId xmlns:p14="http://schemas.microsoft.com/office/powerpoint/2010/main" val="3125484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24</a:t>
            </a:fld>
            <a:endParaRPr lang="en-CA"/>
          </a:p>
        </p:txBody>
      </p:sp>
    </p:spTree>
    <p:extLst>
      <p:ext uri="{BB962C8B-B14F-4D97-AF65-F5344CB8AC3E}">
        <p14:creationId xmlns:p14="http://schemas.microsoft.com/office/powerpoint/2010/main" val="1082103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26</a:t>
            </a:fld>
            <a:endParaRPr lang="en-CA"/>
          </a:p>
        </p:txBody>
      </p:sp>
    </p:spTree>
    <p:extLst>
      <p:ext uri="{BB962C8B-B14F-4D97-AF65-F5344CB8AC3E}">
        <p14:creationId xmlns:p14="http://schemas.microsoft.com/office/powerpoint/2010/main" val="754212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28</a:t>
            </a:fld>
            <a:endParaRPr lang="en-CA"/>
          </a:p>
        </p:txBody>
      </p:sp>
    </p:spTree>
    <p:extLst>
      <p:ext uri="{BB962C8B-B14F-4D97-AF65-F5344CB8AC3E}">
        <p14:creationId xmlns:p14="http://schemas.microsoft.com/office/powerpoint/2010/main" val="1094128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29</a:t>
            </a:fld>
            <a:endParaRPr lang="en-CA"/>
          </a:p>
        </p:txBody>
      </p:sp>
    </p:spTree>
    <p:extLst>
      <p:ext uri="{BB962C8B-B14F-4D97-AF65-F5344CB8AC3E}">
        <p14:creationId xmlns:p14="http://schemas.microsoft.com/office/powerpoint/2010/main" val="3354667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30</a:t>
            </a:fld>
            <a:endParaRPr lang="en-CA"/>
          </a:p>
        </p:txBody>
      </p:sp>
    </p:spTree>
    <p:extLst>
      <p:ext uri="{BB962C8B-B14F-4D97-AF65-F5344CB8AC3E}">
        <p14:creationId xmlns:p14="http://schemas.microsoft.com/office/powerpoint/2010/main" val="36008979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31</a:t>
            </a:fld>
            <a:endParaRPr lang="en-CA"/>
          </a:p>
        </p:txBody>
      </p:sp>
    </p:spTree>
    <p:extLst>
      <p:ext uri="{BB962C8B-B14F-4D97-AF65-F5344CB8AC3E}">
        <p14:creationId xmlns:p14="http://schemas.microsoft.com/office/powerpoint/2010/main" val="32767745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OK, so what should I do if I think someone has overdoses on opioids? </a:t>
            </a:r>
          </a:p>
          <a:p>
            <a:endParaRPr lang="en-US" dirty="0"/>
          </a:p>
          <a:p>
            <a:r>
              <a:rPr lang="en-US" dirty="0" smtClean="0"/>
              <a:t>Well, first, let me tell you what not to do: </a:t>
            </a:r>
          </a:p>
          <a:p>
            <a:endParaRPr lang="en-US" dirty="0"/>
          </a:p>
          <a:p>
            <a:pPr marL="171450" indent="-171450">
              <a:buFontTx/>
              <a:buChar char="-"/>
            </a:pPr>
            <a:r>
              <a:rPr lang="en-US" dirty="0" smtClean="0"/>
              <a:t>Cold water</a:t>
            </a:r>
          </a:p>
          <a:p>
            <a:pPr marL="171450" indent="-171450">
              <a:buFontTx/>
              <a:buChar char="-"/>
            </a:pPr>
            <a:r>
              <a:rPr lang="en-US" dirty="0" smtClean="0"/>
              <a:t>Vomit</a:t>
            </a:r>
          </a:p>
          <a:p>
            <a:pPr marL="171450" indent="-171450">
              <a:buFontTx/>
              <a:buChar char="-"/>
            </a:pPr>
            <a:r>
              <a:rPr lang="en-US" dirty="0" smtClean="0"/>
              <a:t> </a:t>
            </a:r>
          </a:p>
          <a:p>
            <a:pPr marL="171450" indent="-171450">
              <a:buFontTx/>
              <a:buChar char="-"/>
            </a:pPr>
            <a:r>
              <a:rPr lang="en-US" dirty="0"/>
              <a:t> </a:t>
            </a:r>
            <a:endParaRPr lang="en-US" dirty="0" smtClean="0"/>
          </a:p>
          <a:p>
            <a:pPr marL="171450" indent="-171450">
              <a:buFontTx/>
              <a:buChar char="-"/>
            </a:pPr>
            <a:r>
              <a:rPr lang="en-US" dirty="0"/>
              <a:t> </a:t>
            </a:r>
            <a:endParaRPr lang="en-US" dirty="0" smtClean="0"/>
          </a:p>
          <a:p>
            <a:pPr marL="171450" indent="-171450">
              <a:buFontTx/>
              <a:buChar char="-"/>
            </a:pPr>
            <a:endParaRPr lang="en-US" dirty="0"/>
          </a:p>
          <a:p>
            <a:pPr marL="171450" indent="-171450">
              <a:buFontTx/>
              <a:buChar char="-"/>
            </a:pPr>
            <a:endParaRPr lang="en-US" dirty="0" smtClean="0"/>
          </a:p>
          <a:p>
            <a:r>
              <a:rPr lang="en-US" dirty="0" smtClean="0"/>
              <a:t>Let me show you how to respond then… </a:t>
            </a:r>
          </a:p>
          <a:p>
            <a:endParaRPr lang="en-US" dirty="0"/>
          </a:p>
          <a:p>
            <a:r>
              <a:rPr lang="en-US" dirty="0" smtClean="0">
                <a:solidFill>
                  <a:srgbClr val="FF0000"/>
                </a:solidFill>
              </a:rPr>
              <a:t>OR WEAVE THESE IN WITH THE STEPS?</a:t>
            </a:r>
            <a:endParaRPr lang="en-US" dirty="0">
              <a:solidFill>
                <a:srgbClr val="FF0000"/>
              </a:solidFill>
            </a:endParaRPr>
          </a:p>
          <a:p>
            <a:pPr marL="171450" indent="-171450">
              <a:buFontTx/>
              <a:buChar char="-"/>
            </a:pPr>
            <a:endParaRPr lang="en-US" dirty="0" smtClean="0"/>
          </a:p>
          <a:p>
            <a:pPr marL="171450" indent="-171450">
              <a:buFontTx/>
              <a:buChar char="-"/>
            </a:pPr>
            <a:endParaRPr lang="en-US" dirty="0" smtClean="0"/>
          </a:p>
        </p:txBody>
      </p:sp>
      <p:sp>
        <p:nvSpPr>
          <p:cNvPr id="4" name="Slide Number Placeholder 3"/>
          <p:cNvSpPr>
            <a:spLocks noGrp="1"/>
          </p:cNvSpPr>
          <p:nvPr>
            <p:ph type="sldNum" sz="quarter" idx="10"/>
          </p:nvPr>
        </p:nvSpPr>
        <p:spPr/>
        <p:txBody>
          <a:bodyPr/>
          <a:lstStyle/>
          <a:p>
            <a:fld id="{EE383827-ACE0-4274-87DB-000F1FFF9E04}" type="slidenum">
              <a:rPr lang="en-CA" smtClean="0"/>
              <a:t>32</a:t>
            </a:fld>
            <a:endParaRPr lang="en-CA"/>
          </a:p>
        </p:txBody>
      </p:sp>
    </p:spTree>
    <p:extLst>
      <p:ext uri="{BB962C8B-B14F-4D97-AF65-F5344CB8AC3E}">
        <p14:creationId xmlns:p14="http://schemas.microsoft.com/office/powerpoint/2010/main" val="14646948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33</a:t>
            </a:fld>
            <a:endParaRPr lang="en-CA"/>
          </a:p>
        </p:txBody>
      </p:sp>
    </p:spTree>
    <p:extLst>
      <p:ext uri="{BB962C8B-B14F-4D97-AF65-F5344CB8AC3E}">
        <p14:creationId xmlns:p14="http://schemas.microsoft.com/office/powerpoint/2010/main" val="19014534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1" dirty="0"/>
          </a:p>
        </p:txBody>
      </p:sp>
      <p:sp>
        <p:nvSpPr>
          <p:cNvPr id="4" name="Slide Number Placeholder 3"/>
          <p:cNvSpPr>
            <a:spLocks noGrp="1"/>
          </p:cNvSpPr>
          <p:nvPr>
            <p:ph type="sldNum" sz="quarter" idx="10"/>
          </p:nvPr>
        </p:nvSpPr>
        <p:spPr/>
        <p:txBody>
          <a:bodyPr/>
          <a:lstStyle/>
          <a:p>
            <a:fld id="{EE383827-ACE0-4274-87DB-000F1FFF9E04}" type="slidenum">
              <a:rPr lang="en-CA" smtClean="0"/>
              <a:t>34</a:t>
            </a:fld>
            <a:endParaRPr lang="en-CA"/>
          </a:p>
        </p:txBody>
      </p:sp>
    </p:spTree>
    <p:extLst>
      <p:ext uri="{BB962C8B-B14F-4D97-AF65-F5344CB8AC3E}">
        <p14:creationId xmlns:p14="http://schemas.microsoft.com/office/powerpoint/2010/main" val="40537831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1" dirty="0"/>
          </a:p>
        </p:txBody>
      </p:sp>
      <p:sp>
        <p:nvSpPr>
          <p:cNvPr id="4" name="Slide Number Placeholder 3"/>
          <p:cNvSpPr>
            <a:spLocks noGrp="1"/>
          </p:cNvSpPr>
          <p:nvPr>
            <p:ph type="sldNum" sz="quarter" idx="10"/>
          </p:nvPr>
        </p:nvSpPr>
        <p:spPr/>
        <p:txBody>
          <a:bodyPr/>
          <a:lstStyle/>
          <a:p>
            <a:fld id="{EE383827-ACE0-4274-87DB-000F1FFF9E04}" type="slidenum">
              <a:rPr lang="en-CA" smtClean="0"/>
              <a:t>35</a:t>
            </a:fld>
            <a:endParaRPr lang="en-CA"/>
          </a:p>
        </p:txBody>
      </p:sp>
    </p:spTree>
    <p:extLst>
      <p:ext uri="{BB962C8B-B14F-4D97-AF65-F5344CB8AC3E}">
        <p14:creationId xmlns:p14="http://schemas.microsoft.com/office/powerpoint/2010/main" val="366506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3</a:t>
            </a:fld>
            <a:endParaRPr lang="en-CA"/>
          </a:p>
        </p:txBody>
      </p:sp>
    </p:spTree>
    <p:extLst>
      <p:ext uri="{BB962C8B-B14F-4D97-AF65-F5344CB8AC3E}">
        <p14:creationId xmlns:p14="http://schemas.microsoft.com/office/powerpoint/2010/main" val="3125484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36</a:t>
            </a:fld>
            <a:endParaRPr lang="en-CA"/>
          </a:p>
        </p:txBody>
      </p:sp>
    </p:spTree>
    <p:extLst>
      <p:ext uri="{BB962C8B-B14F-4D97-AF65-F5344CB8AC3E}">
        <p14:creationId xmlns:p14="http://schemas.microsoft.com/office/powerpoint/2010/main" val="34860126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1" dirty="0"/>
          </a:p>
        </p:txBody>
      </p:sp>
      <p:sp>
        <p:nvSpPr>
          <p:cNvPr id="4" name="Slide Number Placeholder 3"/>
          <p:cNvSpPr>
            <a:spLocks noGrp="1"/>
          </p:cNvSpPr>
          <p:nvPr>
            <p:ph type="sldNum" sz="quarter" idx="10"/>
          </p:nvPr>
        </p:nvSpPr>
        <p:spPr/>
        <p:txBody>
          <a:bodyPr/>
          <a:lstStyle/>
          <a:p>
            <a:fld id="{EE383827-ACE0-4274-87DB-000F1FFF9E04}" type="slidenum">
              <a:rPr lang="en-CA" smtClean="0"/>
              <a:t>37</a:t>
            </a:fld>
            <a:endParaRPr lang="en-CA"/>
          </a:p>
        </p:txBody>
      </p:sp>
    </p:spTree>
    <p:extLst>
      <p:ext uri="{BB962C8B-B14F-4D97-AF65-F5344CB8AC3E}">
        <p14:creationId xmlns:p14="http://schemas.microsoft.com/office/powerpoint/2010/main" val="1673763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38</a:t>
            </a:fld>
            <a:endParaRPr lang="en-CA"/>
          </a:p>
        </p:txBody>
      </p:sp>
    </p:spTree>
    <p:extLst>
      <p:ext uri="{BB962C8B-B14F-4D97-AF65-F5344CB8AC3E}">
        <p14:creationId xmlns:p14="http://schemas.microsoft.com/office/powerpoint/2010/main" val="164240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EE383827-ACE0-4274-87DB-000F1FFF9E04}" type="slidenum">
              <a:rPr lang="en-CA" smtClean="0"/>
              <a:t>39</a:t>
            </a:fld>
            <a:endParaRPr lang="en-CA"/>
          </a:p>
        </p:txBody>
      </p:sp>
    </p:spTree>
    <p:extLst>
      <p:ext uri="{BB962C8B-B14F-4D97-AF65-F5344CB8AC3E}">
        <p14:creationId xmlns:p14="http://schemas.microsoft.com/office/powerpoint/2010/main" val="1201629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41</a:t>
            </a:fld>
            <a:endParaRPr lang="en-CA"/>
          </a:p>
        </p:txBody>
      </p:sp>
    </p:spTree>
    <p:extLst>
      <p:ext uri="{BB962C8B-B14F-4D97-AF65-F5344CB8AC3E}">
        <p14:creationId xmlns:p14="http://schemas.microsoft.com/office/powerpoint/2010/main" val="3125484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i="1" dirty="0"/>
          </a:p>
        </p:txBody>
      </p:sp>
      <p:sp>
        <p:nvSpPr>
          <p:cNvPr id="4" name="Slide Number Placeholder 3"/>
          <p:cNvSpPr>
            <a:spLocks noGrp="1"/>
          </p:cNvSpPr>
          <p:nvPr>
            <p:ph type="sldNum" sz="quarter" idx="10"/>
          </p:nvPr>
        </p:nvSpPr>
        <p:spPr/>
        <p:txBody>
          <a:bodyPr/>
          <a:lstStyle/>
          <a:p>
            <a:fld id="{EE383827-ACE0-4274-87DB-000F1FFF9E04}" type="slidenum">
              <a:rPr lang="en-CA" smtClean="0"/>
              <a:t>4</a:t>
            </a:fld>
            <a:endParaRPr lang="en-CA"/>
          </a:p>
        </p:txBody>
      </p:sp>
    </p:spTree>
    <p:extLst>
      <p:ext uri="{BB962C8B-B14F-4D97-AF65-F5344CB8AC3E}">
        <p14:creationId xmlns:p14="http://schemas.microsoft.com/office/powerpoint/2010/main" val="2969558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E383827-ACE0-4274-87DB-000F1FFF9E04}" type="slidenum">
              <a:rPr lang="en-CA" smtClean="0"/>
              <a:t>5</a:t>
            </a:fld>
            <a:endParaRPr lang="en-CA"/>
          </a:p>
        </p:txBody>
      </p:sp>
    </p:spTree>
    <p:extLst>
      <p:ext uri="{BB962C8B-B14F-4D97-AF65-F5344CB8AC3E}">
        <p14:creationId xmlns:p14="http://schemas.microsoft.com/office/powerpoint/2010/main" val="2322402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6</a:t>
            </a:fld>
            <a:endParaRPr lang="en-CA"/>
          </a:p>
        </p:txBody>
      </p:sp>
    </p:spTree>
    <p:extLst>
      <p:ext uri="{BB962C8B-B14F-4D97-AF65-F5344CB8AC3E}">
        <p14:creationId xmlns:p14="http://schemas.microsoft.com/office/powerpoint/2010/main" val="4221420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7</a:t>
            </a:fld>
            <a:endParaRPr lang="en-CA"/>
          </a:p>
        </p:txBody>
      </p:sp>
    </p:spTree>
    <p:extLst>
      <p:ext uri="{BB962C8B-B14F-4D97-AF65-F5344CB8AC3E}">
        <p14:creationId xmlns:p14="http://schemas.microsoft.com/office/powerpoint/2010/main" val="12983537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8</a:t>
            </a:fld>
            <a:endParaRPr lang="en-CA"/>
          </a:p>
        </p:txBody>
      </p:sp>
    </p:spTree>
    <p:extLst>
      <p:ext uri="{BB962C8B-B14F-4D97-AF65-F5344CB8AC3E}">
        <p14:creationId xmlns:p14="http://schemas.microsoft.com/office/powerpoint/2010/main" val="1018338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E383827-ACE0-4274-87DB-000F1FFF9E04}" type="slidenum">
              <a:rPr lang="en-CA" smtClean="0"/>
              <a:t>9</a:t>
            </a:fld>
            <a:endParaRPr lang="en-CA"/>
          </a:p>
        </p:txBody>
      </p:sp>
    </p:spTree>
    <p:extLst>
      <p:ext uri="{BB962C8B-B14F-4D97-AF65-F5344CB8AC3E}">
        <p14:creationId xmlns:p14="http://schemas.microsoft.com/office/powerpoint/2010/main" val="4253275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1F9C373-CE1B-445D-BCDA-436BD3608AA6}" type="datetimeFigureOut">
              <a:rPr lang="en-CA" smtClean="0"/>
              <a:t>2018-09-13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323971751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1F9C373-CE1B-445D-BCDA-436BD3608AA6}" type="datetimeFigureOut">
              <a:rPr lang="en-CA" smtClean="0"/>
              <a:t>2018-09-13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3611384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1F9C373-CE1B-445D-BCDA-436BD3608AA6}" type="datetimeFigureOut">
              <a:rPr lang="en-CA" smtClean="0"/>
              <a:t>2018-09-13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6107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2D050"/>
                </a:solidFill>
              </a:defRPr>
            </a:lvl1p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1F9C373-CE1B-445D-BCDA-436BD3608AA6}" type="datetimeFigureOut">
              <a:rPr lang="en-CA" smtClean="0"/>
              <a:t>2018-09-13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74032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1F9C373-CE1B-445D-BCDA-436BD3608AA6}" type="datetimeFigureOut">
              <a:rPr lang="en-CA" smtClean="0"/>
              <a:t>2018-09-13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2704687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1F9C373-CE1B-445D-BCDA-436BD3608AA6}" type="datetimeFigureOut">
              <a:rPr lang="en-CA" smtClean="0"/>
              <a:t>2018-09-13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4065425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1F9C373-CE1B-445D-BCDA-436BD3608AA6}" type="datetimeFigureOut">
              <a:rPr lang="en-CA" smtClean="0"/>
              <a:t>2018-09-13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3739627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1F9C373-CE1B-445D-BCDA-436BD3608AA6}" type="datetimeFigureOut">
              <a:rPr lang="en-CA" smtClean="0"/>
              <a:t>2018-09-13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1805415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F9C373-CE1B-445D-BCDA-436BD3608AA6}" type="datetimeFigureOut">
              <a:rPr lang="en-CA" smtClean="0"/>
              <a:t>2018-09-13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51816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9C373-CE1B-445D-BCDA-436BD3608AA6}" type="datetimeFigureOut">
              <a:rPr lang="en-CA" smtClean="0"/>
              <a:t>2018-09-13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209209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F9C373-CE1B-445D-BCDA-436BD3608AA6}" type="datetimeFigureOut">
              <a:rPr lang="en-CA" smtClean="0"/>
              <a:t>2018-09-13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A0B6BFB-87FC-4F13-97F1-A43C220304A9}" type="slidenum">
              <a:rPr lang="en-CA" smtClean="0"/>
              <a:t>‹#›</a:t>
            </a:fld>
            <a:endParaRPr lang="en-CA"/>
          </a:p>
        </p:txBody>
      </p:sp>
    </p:spTree>
    <p:extLst>
      <p:ext uri="{BB962C8B-B14F-4D97-AF65-F5344CB8AC3E}">
        <p14:creationId xmlns:p14="http://schemas.microsoft.com/office/powerpoint/2010/main" val="962707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9C373-CE1B-445D-BCDA-436BD3608AA6}" type="datetimeFigureOut">
              <a:rPr lang="en-CA" smtClean="0"/>
              <a:t>2018-09-13</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0B6BFB-87FC-4F13-97F1-A43C220304A9}" type="slidenum">
              <a:rPr lang="en-CA" smtClean="0"/>
              <a:t>‹#›</a:t>
            </a:fld>
            <a:endParaRPr lang="en-CA"/>
          </a:p>
        </p:txBody>
      </p:sp>
    </p:spTree>
    <p:extLst>
      <p:ext uri="{BB962C8B-B14F-4D97-AF65-F5344CB8AC3E}">
        <p14:creationId xmlns:p14="http://schemas.microsoft.com/office/powerpoint/2010/main" val="139364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aidslaw.ca/" TargetMode="Externa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sielearning.tafensw.edu.au/MCS/FirstAid_Ultimo/firstaid/lo/5260/5260_03.htm"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ontario.ca/page/get-naloxone-kits-fre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hyperlink" Target="https://drugpolicy.ca/wp-content/uploads/2013/01/CDPC_OverdosePreventionPolicy_Final_July2014.pdf" TargetMode="External"/><Relationship Id="rId13" Type="http://schemas.openxmlformats.org/officeDocument/2006/relationships/hyperlink" Target="https://www.publichealthontario.ca/en/eRepository/Evidence_Brief_CPR_Naloxone_Programs_2017.pdf" TargetMode="External"/><Relationship Id="rId3" Type="http://schemas.openxmlformats.org/officeDocument/2006/relationships/hyperlink" Target="https://www.narcannasalspray.ca/en" TargetMode="External"/><Relationship Id="rId7" Type="http://schemas.openxmlformats.org/officeDocument/2006/relationships/hyperlink" Target="http://drugpolicy.ca/blog/2012/08/what-is-naloxone/" TargetMode="External"/><Relationship Id="rId12" Type="http://schemas.openxmlformats.org/officeDocument/2006/relationships/hyperlink" Target="https://www.ontario.ca/opioids"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www.redcross.ca/training-and-certification/first-aid-tips-and-resources/first-aid-tips/compression-only-cpr" TargetMode="External"/><Relationship Id="rId11" Type="http://schemas.openxmlformats.org/officeDocument/2006/relationships/hyperlink" Target="https://www.ontario.ca/page/get-naloxone-kits-free" TargetMode="External"/><Relationship Id="rId5" Type="http://schemas.openxmlformats.org/officeDocument/2006/relationships/hyperlink" Target="http://www.aidslaw.ca/site/see-an-overdose-call-911-immediately/?lang=en" TargetMode="External"/><Relationship Id="rId15" Type="http://schemas.openxmlformats.org/officeDocument/2006/relationships/image" Target="../media/image1.png"/><Relationship Id="rId10" Type="http://schemas.openxmlformats.org/officeDocument/2006/relationships/hyperlink" Target="http://www.ohrdp.ca/opioid-overdose-prevention/" TargetMode="External"/><Relationship Id="rId4" Type="http://schemas.openxmlformats.org/officeDocument/2006/relationships/hyperlink" Target="https://www.bupa.com/" TargetMode="External"/><Relationship Id="rId9" Type="http://schemas.openxmlformats.org/officeDocument/2006/relationships/hyperlink" Target="https://www.porticonetwork.ca/documents/77404/475940/Media+Primer+for+Journalists-Guide/a09be187-0fbc-4dd3-9c2a-ffb8657472ec" TargetMode="External"/><Relationship Id="rId14" Type="http://schemas.openxmlformats.org/officeDocument/2006/relationships/hyperlink" Target="https://sielearning.tafensw.edu.au/MCS/FirstAid_Ultimo/firstai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444880"/>
            <a:ext cx="9144000" cy="812919"/>
          </a:xfrm>
        </p:spPr>
        <p:txBody>
          <a:bodyPr>
            <a:normAutofit lnSpcReduction="10000"/>
          </a:bodyPr>
          <a:lstStyle/>
          <a:p>
            <a:r>
              <a:rPr lang="en-CA" b="1" dirty="0" smtClean="0"/>
              <a:t>Opioid overdose and naloxone administration </a:t>
            </a:r>
            <a:endParaRPr lang="en-CA" b="1" dirty="0">
              <a:solidFill>
                <a:srgbClr val="FF0000"/>
              </a:solidFill>
            </a:endParaRPr>
          </a:p>
          <a:p>
            <a:r>
              <a:rPr lang="en-CA" i="1" dirty="0" smtClean="0"/>
              <a:t>September 2018</a:t>
            </a:r>
            <a:endParaRPr lang="en-CA" i="1" dirty="0"/>
          </a:p>
        </p:txBody>
      </p:sp>
      <p:pic>
        <p:nvPicPr>
          <p:cNvPr id="4" name="Picture 3"/>
          <p:cNvPicPr>
            <a:picLocks noChangeAspect="1"/>
          </p:cNvPicPr>
          <p:nvPr/>
        </p:nvPicPr>
        <p:blipFill>
          <a:blip r:embed="rId3"/>
          <a:stretch>
            <a:fillRect/>
          </a:stretch>
        </p:blipFill>
        <p:spPr>
          <a:xfrm>
            <a:off x="1304129" y="1810540"/>
            <a:ext cx="9583742" cy="21947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6653" y="5471959"/>
            <a:ext cx="2381250" cy="781050"/>
          </a:xfrm>
          <a:prstGeom prst="rect">
            <a:avLst/>
          </a:prstGeom>
        </p:spPr>
      </p:pic>
    </p:spTree>
    <p:extLst>
      <p:ext uri="{BB962C8B-B14F-4D97-AF65-F5344CB8AC3E}">
        <p14:creationId xmlns:p14="http://schemas.microsoft.com/office/powerpoint/2010/main" val="498419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2 – Call 911</a:t>
            </a:r>
            <a:endParaRPr lang="en-CA" dirty="0"/>
          </a:p>
        </p:txBody>
      </p:sp>
      <p:sp>
        <p:nvSpPr>
          <p:cNvPr id="3" name="Content Placeholder 2"/>
          <p:cNvSpPr>
            <a:spLocks noGrp="1"/>
          </p:cNvSpPr>
          <p:nvPr>
            <p:ph idx="1"/>
          </p:nvPr>
        </p:nvSpPr>
        <p:spPr>
          <a:xfrm>
            <a:off x="838200" y="1825625"/>
            <a:ext cx="5441576" cy="4351338"/>
          </a:xfrm>
        </p:spPr>
        <p:txBody>
          <a:bodyPr>
            <a:normAutofit/>
          </a:bodyPr>
          <a:lstStyle/>
          <a:p>
            <a:r>
              <a:rPr lang="en-CA" dirty="0" smtClean="0"/>
              <a:t>If the person is unconscious, call 911.</a:t>
            </a:r>
          </a:p>
          <a:p>
            <a:r>
              <a:rPr lang="en-CA" dirty="0" smtClean="0"/>
              <a:t>Some dispatchers will ask if you need ambulance, fire or police.</a:t>
            </a:r>
          </a:p>
          <a:p>
            <a:r>
              <a:rPr lang="en-CA" dirty="0" smtClean="0"/>
              <a:t>Speak calmly and clearly. </a:t>
            </a:r>
          </a:p>
          <a:p>
            <a:r>
              <a:rPr lang="en-CA" dirty="0" smtClean="0"/>
              <a:t>Tell the dispatcher someone is unconscious and not responding.</a:t>
            </a:r>
          </a:p>
          <a:p>
            <a:r>
              <a:rPr lang="en-CA" i="1" dirty="0" smtClean="0"/>
              <a:t>… continued…</a:t>
            </a:r>
          </a:p>
        </p:txBody>
      </p:sp>
      <p:pic>
        <p:nvPicPr>
          <p:cNvPr id="5" name="Picture 4"/>
          <p:cNvPicPr>
            <a:picLocks noChangeAspect="1"/>
          </p:cNvPicPr>
          <p:nvPr/>
        </p:nvPicPr>
        <p:blipFill>
          <a:blip r:embed="rId3"/>
          <a:stretch>
            <a:fillRect/>
          </a:stretch>
        </p:blipFill>
        <p:spPr>
          <a:xfrm>
            <a:off x="8954814" y="5938577"/>
            <a:ext cx="2869324" cy="657097"/>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412" t="26284" r="2878" b="63007"/>
          <a:stretch/>
        </p:blipFill>
        <p:spPr>
          <a:xfrm>
            <a:off x="6377495" y="1825625"/>
            <a:ext cx="5446643" cy="1014376"/>
          </a:xfrm>
          <a:prstGeom prst="rect">
            <a:avLst/>
          </a:prstGeom>
        </p:spPr>
      </p:pic>
    </p:spTree>
    <p:extLst>
      <p:ext uri="{BB962C8B-B14F-4D97-AF65-F5344CB8AC3E}">
        <p14:creationId xmlns:p14="http://schemas.microsoft.com/office/powerpoint/2010/main" val="433440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2 – Call 911</a:t>
            </a:r>
            <a:endParaRPr lang="en-CA" dirty="0"/>
          </a:p>
        </p:txBody>
      </p:sp>
      <p:sp>
        <p:nvSpPr>
          <p:cNvPr id="3" name="Content Placeholder 2"/>
          <p:cNvSpPr>
            <a:spLocks noGrp="1"/>
          </p:cNvSpPr>
          <p:nvPr>
            <p:ph idx="1"/>
          </p:nvPr>
        </p:nvSpPr>
        <p:spPr/>
        <p:txBody>
          <a:bodyPr>
            <a:normAutofit/>
          </a:bodyPr>
          <a:lstStyle/>
          <a:p>
            <a:r>
              <a:rPr lang="en-CA" dirty="0" smtClean="0"/>
              <a:t>Listen to the dispatcher’s questions rather than trying to tell them what has happened.</a:t>
            </a:r>
          </a:p>
          <a:p>
            <a:r>
              <a:rPr lang="en-CA" dirty="0" smtClean="0"/>
              <a:t>Explain exactly where you are and give address, intersection or landmark.</a:t>
            </a:r>
          </a:p>
          <a:p>
            <a:r>
              <a:rPr lang="en-CA" dirty="0" smtClean="0"/>
              <a:t>After you call 911, continue </a:t>
            </a:r>
            <a:r>
              <a:rPr lang="en-CA" dirty="0" smtClean="0">
                <a:solidFill>
                  <a:srgbClr val="FF0000"/>
                </a:solidFill>
              </a:rPr>
              <a:t>immediately</a:t>
            </a:r>
            <a:r>
              <a:rPr lang="en-CA" dirty="0" smtClean="0"/>
              <a:t> to Step 3, administering naloxone, while you wait for help to arrive.</a:t>
            </a:r>
          </a:p>
          <a:p>
            <a:r>
              <a:rPr lang="en-CA" dirty="0" smtClean="0"/>
              <a:t>Tell the first responders as much as you know about what drugs the person took and what you have done, like administering naloxone.</a:t>
            </a:r>
          </a:p>
          <a:p>
            <a:endParaRPr lang="en-CA" dirty="0"/>
          </a:p>
        </p:txBody>
      </p:sp>
      <p:pic>
        <p:nvPicPr>
          <p:cNvPr id="5" name="Picture 4"/>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4086929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Reluctance to call 911</a:t>
            </a:r>
            <a:endParaRPr lang="en-CA" dirty="0"/>
          </a:p>
        </p:txBody>
      </p:sp>
      <p:sp>
        <p:nvSpPr>
          <p:cNvPr id="3" name="Content Placeholder 2"/>
          <p:cNvSpPr>
            <a:spLocks noGrp="1"/>
          </p:cNvSpPr>
          <p:nvPr>
            <p:ph idx="1"/>
          </p:nvPr>
        </p:nvSpPr>
        <p:spPr/>
        <p:txBody>
          <a:bodyPr>
            <a:normAutofit/>
          </a:bodyPr>
          <a:lstStyle/>
          <a:p>
            <a:r>
              <a:rPr lang="en-CA" dirty="0"/>
              <a:t>Many people who use drugs </a:t>
            </a:r>
            <a:r>
              <a:rPr lang="en-CA" dirty="0" smtClean="0"/>
              <a:t>have </a:t>
            </a:r>
            <a:r>
              <a:rPr lang="en-CA" dirty="0"/>
              <a:t>had bad experiences in hospitals and emergency departments and </a:t>
            </a:r>
            <a:r>
              <a:rPr lang="en-CA" dirty="0" smtClean="0"/>
              <a:t>may </a:t>
            </a:r>
            <a:r>
              <a:rPr lang="en-CA" dirty="0"/>
              <a:t>be reluctant to </a:t>
            </a:r>
            <a:r>
              <a:rPr lang="en-CA" dirty="0" smtClean="0"/>
              <a:t>seek medical care.</a:t>
            </a:r>
            <a:endParaRPr lang="en-CA" dirty="0"/>
          </a:p>
          <a:p>
            <a:r>
              <a:rPr lang="en-CA" dirty="0"/>
              <a:t>Drug use is </a:t>
            </a:r>
            <a:r>
              <a:rPr lang="en-CA" dirty="0" smtClean="0"/>
              <a:t>criminalized.</a:t>
            </a:r>
            <a:endParaRPr lang="en-CA" dirty="0"/>
          </a:p>
          <a:p>
            <a:pPr lvl="1"/>
            <a:r>
              <a:rPr lang="en-CA" dirty="0"/>
              <a:t>Many </a:t>
            </a:r>
            <a:r>
              <a:rPr lang="en-CA" dirty="0" smtClean="0"/>
              <a:t>people who use drugs </a:t>
            </a:r>
            <a:r>
              <a:rPr lang="en-CA" dirty="0"/>
              <a:t>have already been arrested and have had bad experiences with the </a:t>
            </a:r>
            <a:r>
              <a:rPr lang="en-CA" dirty="0" smtClean="0"/>
              <a:t>police.</a:t>
            </a:r>
            <a:endParaRPr lang="en-CA" dirty="0"/>
          </a:p>
          <a:p>
            <a:pPr lvl="1"/>
            <a:r>
              <a:rPr lang="en-CA" dirty="0"/>
              <a:t>They can be fearful of </a:t>
            </a:r>
            <a:r>
              <a:rPr lang="en-CA" dirty="0" smtClean="0"/>
              <a:t>arrest.</a:t>
            </a:r>
            <a:endParaRPr lang="en-CA" dirty="0"/>
          </a:p>
          <a:p>
            <a:r>
              <a:rPr lang="en-CA" dirty="0" smtClean="0"/>
              <a:t>In 2017, </a:t>
            </a:r>
            <a:r>
              <a:rPr lang="en-CA" dirty="0"/>
              <a:t>the Good Samaritan Drug Overdose Act was </a:t>
            </a:r>
            <a:r>
              <a:rPr lang="en-CA" dirty="0" smtClean="0"/>
              <a:t>introduced.</a:t>
            </a:r>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797638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Good Samaritan Drug Overdose Act </a:t>
            </a:r>
            <a:r>
              <a:rPr lang="en-CA" sz="2800" dirty="0" smtClean="0"/>
              <a:t>– wallet cards</a:t>
            </a:r>
            <a:endParaRPr lang="en-CA" dirty="0"/>
          </a:p>
        </p:txBody>
      </p:sp>
      <p:pic>
        <p:nvPicPr>
          <p:cNvPr id="4" name="Picture 3"/>
          <p:cNvPicPr>
            <a:picLocks noChangeAspect="1"/>
          </p:cNvPicPr>
          <p:nvPr/>
        </p:nvPicPr>
        <p:blipFill>
          <a:blip r:embed="rId3"/>
          <a:stretch>
            <a:fillRect/>
          </a:stretch>
        </p:blipFill>
        <p:spPr>
          <a:xfrm>
            <a:off x="910770" y="1524001"/>
            <a:ext cx="5570030" cy="3264297"/>
          </a:xfrm>
          <a:prstGeom prst="rect">
            <a:avLst/>
          </a:prstGeom>
          <a:ln>
            <a:solidFill>
              <a:schemeClr val="bg1">
                <a:lumMod val="65000"/>
              </a:schemeClr>
            </a:solidFill>
          </a:ln>
        </p:spPr>
      </p:pic>
      <p:pic>
        <p:nvPicPr>
          <p:cNvPr id="5" name="Picture 4"/>
          <p:cNvPicPr>
            <a:picLocks noChangeAspect="1"/>
          </p:cNvPicPr>
          <p:nvPr/>
        </p:nvPicPr>
        <p:blipFill rotWithShape="1">
          <a:blip r:embed="rId4"/>
          <a:srcRect r="597" b="1175"/>
          <a:stretch/>
        </p:blipFill>
        <p:spPr>
          <a:xfrm>
            <a:off x="5571729" y="3483655"/>
            <a:ext cx="5579681" cy="3268616"/>
          </a:xfrm>
          <a:prstGeom prst="rect">
            <a:avLst/>
          </a:prstGeom>
          <a:ln>
            <a:solidFill>
              <a:schemeClr val="bg1">
                <a:lumMod val="65000"/>
              </a:schemeClr>
            </a:solidFill>
          </a:ln>
          <a:effectLst>
            <a:outerShdw blurRad="50800" dist="38100" dir="13500000" algn="br" rotWithShape="0">
              <a:prstClr val="black">
                <a:alpha val="40000"/>
              </a:prstClr>
            </a:outerShdw>
          </a:effectLst>
        </p:spPr>
      </p:pic>
      <p:sp>
        <p:nvSpPr>
          <p:cNvPr id="6" name="TextBox 5"/>
          <p:cNvSpPr txBox="1"/>
          <p:nvPr/>
        </p:nvSpPr>
        <p:spPr>
          <a:xfrm>
            <a:off x="910770" y="5275618"/>
            <a:ext cx="4364421" cy="646331"/>
          </a:xfrm>
          <a:prstGeom prst="rect">
            <a:avLst/>
          </a:prstGeom>
          <a:noFill/>
        </p:spPr>
        <p:txBody>
          <a:bodyPr wrap="square" rtlCol="0">
            <a:spAutoFit/>
          </a:bodyPr>
          <a:lstStyle/>
          <a:p>
            <a:r>
              <a:rPr lang="en-CA" dirty="0" smtClean="0"/>
              <a:t>English and French versions available for download from</a:t>
            </a:r>
            <a:r>
              <a:rPr lang="en-CA" dirty="0"/>
              <a:t> </a:t>
            </a:r>
            <a:r>
              <a:rPr lang="en-CA" dirty="0" smtClean="0">
                <a:hlinkClick r:id="rId5"/>
              </a:rPr>
              <a:t>www.aidslaw.ca</a:t>
            </a:r>
            <a:r>
              <a:rPr lang="en-CA" dirty="0" smtClean="0"/>
              <a:t> </a:t>
            </a:r>
            <a:endParaRPr lang="en-CA" dirty="0"/>
          </a:p>
        </p:txBody>
      </p:sp>
      <p:sp>
        <p:nvSpPr>
          <p:cNvPr id="7" name="TextBox 6"/>
          <p:cNvSpPr txBox="1"/>
          <p:nvPr/>
        </p:nvSpPr>
        <p:spPr>
          <a:xfrm>
            <a:off x="346841" y="6416566"/>
            <a:ext cx="8466083" cy="276999"/>
          </a:xfrm>
          <a:prstGeom prst="rect">
            <a:avLst/>
          </a:prstGeom>
          <a:noFill/>
        </p:spPr>
        <p:txBody>
          <a:bodyPr wrap="square" rtlCol="0">
            <a:spAutoFit/>
          </a:bodyPr>
          <a:lstStyle/>
          <a:p>
            <a:r>
              <a:rPr lang="en-US" sz="1200" dirty="0" smtClean="0"/>
              <a:t>Source:  Canadian HIV/AIDS Legal Network, 2017</a:t>
            </a:r>
            <a:endParaRPr lang="en-US" sz="1200" dirty="0"/>
          </a:p>
        </p:txBody>
      </p:sp>
    </p:spTree>
    <p:extLst>
      <p:ext uri="{BB962C8B-B14F-4D97-AF65-F5344CB8AC3E}">
        <p14:creationId xmlns:p14="http://schemas.microsoft.com/office/powerpoint/2010/main" val="2389727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3 – Give naloxone</a:t>
            </a:r>
            <a:endParaRPr lang="en-CA" dirty="0">
              <a:solidFill>
                <a:srgbClr val="FF0000"/>
              </a:solidFill>
            </a:endParaRPr>
          </a:p>
        </p:txBody>
      </p:sp>
      <p:sp>
        <p:nvSpPr>
          <p:cNvPr id="3" name="Content Placeholder 2"/>
          <p:cNvSpPr>
            <a:spLocks noGrp="1"/>
          </p:cNvSpPr>
          <p:nvPr>
            <p:ph idx="1"/>
          </p:nvPr>
        </p:nvSpPr>
        <p:spPr>
          <a:xfrm>
            <a:off x="858265" y="1707638"/>
            <a:ext cx="10965873" cy="4351338"/>
          </a:xfrm>
        </p:spPr>
        <p:txBody>
          <a:bodyPr>
            <a:normAutofit lnSpcReduction="10000"/>
          </a:bodyPr>
          <a:lstStyle/>
          <a:p>
            <a:r>
              <a:rPr lang="en-CA" dirty="0" smtClean="0"/>
              <a:t>Naloxone is a non-addictive, non-psychoactive drug that blocks the effects of opioids on the body</a:t>
            </a:r>
          </a:p>
          <a:p>
            <a:r>
              <a:rPr lang="en-CA" dirty="0" smtClean="0"/>
              <a:t>Temporarily reverses the effect of an opioid overdose</a:t>
            </a:r>
          </a:p>
          <a:p>
            <a:pPr lvl="1"/>
            <a:r>
              <a:rPr lang="en-CA" dirty="0" smtClean="0"/>
              <a:t>There </a:t>
            </a:r>
            <a:r>
              <a:rPr lang="en-CA" dirty="0"/>
              <a:t>is no effect </a:t>
            </a:r>
            <a:r>
              <a:rPr lang="en-CA" dirty="0" smtClean="0"/>
              <a:t>if </a:t>
            </a:r>
            <a:r>
              <a:rPr lang="en-CA" dirty="0"/>
              <a:t>naloxone is given </a:t>
            </a:r>
            <a:r>
              <a:rPr lang="en-CA" dirty="0" smtClean="0"/>
              <a:t>to a person who has not </a:t>
            </a:r>
            <a:r>
              <a:rPr lang="en-CA" dirty="0"/>
              <a:t>used opioids</a:t>
            </a:r>
          </a:p>
          <a:p>
            <a:pPr lvl="1"/>
            <a:r>
              <a:rPr lang="en-CA" dirty="0" smtClean="0"/>
              <a:t>If unsure, administer</a:t>
            </a:r>
          </a:p>
          <a:p>
            <a:r>
              <a:rPr lang="en-CA" dirty="0" smtClean="0"/>
              <a:t>Has been used by EMS routinely for over 40 years</a:t>
            </a:r>
          </a:p>
          <a:p>
            <a:r>
              <a:rPr lang="en-CA" dirty="0" smtClean="0"/>
              <a:t>Does not create a “high”</a:t>
            </a:r>
          </a:p>
          <a:p>
            <a:r>
              <a:rPr lang="en-CA" dirty="0" smtClean="0"/>
              <a:t>Works quickly (less than 5 minutes)</a:t>
            </a:r>
          </a:p>
          <a:p>
            <a:r>
              <a:rPr lang="en-CA" dirty="0" smtClean="0"/>
              <a:t>Wears off quickly (30-45 minutes)</a:t>
            </a:r>
          </a:p>
          <a:p>
            <a:r>
              <a:rPr lang="en-CA" dirty="0" smtClean="0"/>
              <a:t>Two forms available in Ontario – nasal spray and injectable</a:t>
            </a:r>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27922217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naloxone works</a:t>
            </a:r>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4827" y="1295317"/>
            <a:ext cx="7340326" cy="4269912"/>
          </a:xfrm>
          <a:prstGeom prst="rect">
            <a:avLst/>
          </a:prstGeom>
        </p:spPr>
      </p:pic>
      <p:sp>
        <p:nvSpPr>
          <p:cNvPr id="3" name="TextBox 2"/>
          <p:cNvSpPr txBox="1"/>
          <p:nvPr/>
        </p:nvSpPr>
        <p:spPr>
          <a:xfrm>
            <a:off x="2364827" y="5369373"/>
            <a:ext cx="7520152" cy="1015663"/>
          </a:xfrm>
          <a:prstGeom prst="rect">
            <a:avLst/>
          </a:prstGeom>
          <a:noFill/>
        </p:spPr>
        <p:txBody>
          <a:bodyPr wrap="square" rtlCol="0">
            <a:spAutoFit/>
          </a:bodyPr>
          <a:lstStyle/>
          <a:p>
            <a:pPr algn="ctr"/>
            <a:r>
              <a:rPr lang="en-US" sz="2000" dirty="0" smtClean="0"/>
              <a:t>The brain’s opioid receptors have a higher affinity for naloxone than for opioids. </a:t>
            </a:r>
            <a:r>
              <a:rPr lang="en-US" sz="2000" dirty="0"/>
              <a:t> </a:t>
            </a:r>
            <a:r>
              <a:rPr lang="en-US" sz="2000" dirty="0" smtClean="0"/>
              <a:t>When naloxone is administered, it displaces opioids that are attached to the receptors, reversing opioid overdose.</a:t>
            </a:r>
            <a:endParaRPr lang="en-US" sz="2000" dirty="0"/>
          </a:p>
        </p:txBody>
      </p:sp>
      <p:sp>
        <p:nvSpPr>
          <p:cNvPr id="5" name="TextBox 4"/>
          <p:cNvSpPr txBox="1"/>
          <p:nvPr/>
        </p:nvSpPr>
        <p:spPr>
          <a:xfrm>
            <a:off x="346840"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Centre for Addiction and Mental Health, 2016</a:t>
            </a:r>
            <a:endParaRPr lang="en-US" sz="1200" dirty="0"/>
          </a:p>
        </p:txBody>
      </p:sp>
    </p:spTree>
    <p:extLst>
      <p:ext uri="{BB962C8B-B14F-4D97-AF65-F5344CB8AC3E}">
        <p14:creationId xmlns:p14="http://schemas.microsoft.com/office/powerpoint/2010/main" val="1347294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Nasal spray naloxone</a:t>
            </a:r>
            <a:endParaRPr lang="en-CA" dirty="0"/>
          </a:p>
        </p:txBody>
      </p:sp>
      <p:sp>
        <p:nvSpPr>
          <p:cNvPr id="3" name="Content Placeholder 2"/>
          <p:cNvSpPr>
            <a:spLocks noGrp="1"/>
          </p:cNvSpPr>
          <p:nvPr>
            <p:ph idx="1"/>
          </p:nvPr>
        </p:nvSpPr>
        <p:spPr>
          <a:xfrm>
            <a:off x="894521" y="1510314"/>
            <a:ext cx="10965873" cy="4351338"/>
          </a:xfrm>
        </p:spPr>
        <p:txBody>
          <a:bodyPr>
            <a:normAutofit/>
          </a:bodyPr>
          <a:lstStyle/>
          <a:p>
            <a:r>
              <a:rPr lang="en-CA" dirty="0" smtClean="0"/>
              <a:t>Nasal spray naloxone is also known by the brand name “</a:t>
            </a:r>
            <a:r>
              <a:rPr lang="en-CA" dirty="0" err="1" smtClean="0"/>
              <a:t>Narcan</a:t>
            </a:r>
            <a:r>
              <a:rPr lang="en-CA" dirty="0" smtClean="0"/>
              <a:t>”</a:t>
            </a:r>
          </a:p>
          <a:p>
            <a:r>
              <a:rPr lang="en-CA" dirty="0" smtClean="0"/>
              <a:t>Administered into the nostril; does not require breathing to be absorbed across the mucosal lining</a:t>
            </a:r>
            <a:endParaRPr lang="en-CA" altLang="en-US" b="1" dirty="0" smtClean="0">
              <a:ea typeface="ＭＳ Ｐゴシック" panose="020B0600070205080204" pitchFamily="34" charset="-128"/>
              <a:cs typeface="Aharoni" panose="02010803020104030203" pitchFamily="2" charset="-79"/>
            </a:endParaRPr>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a:ext>
            </a:extLst>
          </a:blip>
          <a:srcRect l="7052" t="10225" r="6622" b="15626"/>
          <a:stretch/>
        </p:blipFill>
        <p:spPr>
          <a:xfrm>
            <a:off x="4413302" y="3045201"/>
            <a:ext cx="4638851" cy="2987064"/>
          </a:xfrm>
          <a:prstGeom prst="rect">
            <a:avLst/>
          </a:prstGeom>
        </p:spPr>
      </p:pic>
      <p:pic>
        <p:nvPicPr>
          <p:cNvPr id="15" name="Picture 14"/>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9457390" y="3099946"/>
            <a:ext cx="2403003" cy="2987064"/>
          </a:xfrm>
          <a:prstGeom prst="rect">
            <a:avLst/>
          </a:prstGeom>
        </p:spPr>
      </p:pic>
      <p:sp>
        <p:nvSpPr>
          <p:cNvPr id="7" name="TextBox 6"/>
          <p:cNvSpPr txBox="1"/>
          <p:nvPr/>
        </p:nvSpPr>
        <p:spPr>
          <a:xfrm>
            <a:off x="346841"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Adapt Pharma Canada, 2017; Ontario Ministry of Health and Long-Term Care, 2018</a:t>
            </a:r>
            <a:endParaRPr lang="en-US" sz="1200" dirty="0"/>
          </a:p>
        </p:txBody>
      </p:sp>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843" y="3099946"/>
            <a:ext cx="2777898" cy="287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93286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Contents of nasal naloxone kit</a:t>
            </a:r>
            <a:endParaRPr lang="en-CA" dirty="0"/>
          </a:p>
        </p:txBody>
      </p:sp>
      <p:sp>
        <p:nvSpPr>
          <p:cNvPr id="3" name="Content Placeholder 2"/>
          <p:cNvSpPr>
            <a:spLocks noGrp="1"/>
          </p:cNvSpPr>
          <p:nvPr>
            <p:ph idx="1"/>
          </p:nvPr>
        </p:nvSpPr>
        <p:spPr/>
        <p:txBody>
          <a:bodyPr/>
          <a:lstStyle/>
          <a:p>
            <a:pPr lvl="0"/>
            <a:r>
              <a:rPr lang="en-US" dirty="0"/>
              <a:t>2  doses of nasal spray </a:t>
            </a:r>
            <a:r>
              <a:rPr lang="en-US" dirty="0" smtClean="0"/>
              <a:t>naloxone (inside </a:t>
            </a:r>
            <a:r>
              <a:rPr lang="en-US" dirty="0"/>
              <a:t>a sealed package</a:t>
            </a:r>
            <a:r>
              <a:rPr lang="en-US" dirty="0" smtClean="0"/>
              <a:t>)</a:t>
            </a:r>
          </a:p>
          <a:p>
            <a:pPr lvl="0"/>
            <a:r>
              <a:rPr lang="en-US" dirty="0" smtClean="0"/>
              <a:t>1 </a:t>
            </a:r>
            <a:r>
              <a:rPr lang="en-US" dirty="0"/>
              <a:t>pair of non-latex gloves</a:t>
            </a:r>
            <a:endParaRPr lang="en-CA" dirty="0"/>
          </a:p>
          <a:p>
            <a:pPr lvl="0"/>
            <a:r>
              <a:rPr lang="en-US" dirty="0"/>
              <a:t>1 breathing barrier </a:t>
            </a:r>
          </a:p>
          <a:p>
            <a:pPr lvl="0"/>
            <a:r>
              <a:rPr lang="en-US" dirty="0" smtClean="0"/>
              <a:t>1 bilingual instructional </a:t>
            </a:r>
            <a:r>
              <a:rPr lang="en-US" dirty="0"/>
              <a:t>insert</a:t>
            </a:r>
            <a:endParaRPr lang="en-CA" dirty="0"/>
          </a:p>
          <a:p>
            <a:pPr lvl="0"/>
            <a:r>
              <a:rPr lang="en-US" dirty="0" smtClean="0"/>
              <a:t>2 identifier cards (1 English &amp; 1 French) showing that the person has received training in naloxone use, and the expiry date of the naloxone</a:t>
            </a:r>
            <a:endParaRPr lang="en-CA" dirty="0"/>
          </a:p>
          <a:p>
            <a:endParaRPr lang="en-CA" dirty="0"/>
          </a:p>
        </p:txBody>
      </p:sp>
      <p:pic>
        <p:nvPicPr>
          <p:cNvPr id="4" name="Picture 3"/>
          <p:cNvPicPr>
            <a:picLocks noChangeAspect="1"/>
          </p:cNvPicPr>
          <p:nvPr/>
        </p:nvPicPr>
        <p:blipFill>
          <a:blip r:embed="rId2"/>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267316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administer nasal naloxone</a:t>
            </a:r>
            <a:endParaRPr lang="en-CA" dirty="0"/>
          </a:p>
        </p:txBody>
      </p:sp>
      <p:sp>
        <p:nvSpPr>
          <p:cNvPr id="3" name="Content Placeholder 2"/>
          <p:cNvSpPr>
            <a:spLocks noGrp="1"/>
          </p:cNvSpPr>
          <p:nvPr>
            <p:ph idx="1"/>
          </p:nvPr>
        </p:nvSpPr>
        <p:spPr>
          <a:xfrm>
            <a:off x="838199" y="1636439"/>
            <a:ext cx="10515600" cy="4351338"/>
          </a:xfrm>
        </p:spPr>
        <p:txBody>
          <a:bodyPr/>
          <a:lstStyle/>
          <a:p>
            <a:r>
              <a:rPr lang="en-CA" dirty="0" smtClean="0"/>
              <a:t>Lay the person on their back, wipe the nose clear if necessary and keep the head tilted backwards slightly with one hand.</a:t>
            </a:r>
          </a:p>
          <a:p>
            <a:endParaRPr lang="en-CA" dirty="0"/>
          </a:p>
        </p:txBody>
      </p:sp>
      <p:pic>
        <p:nvPicPr>
          <p:cNvPr id="4" name="Picture 3"/>
          <p:cNvPicPr>
            <a:picLocks noChangeAspect="1"/>
          </p:cNvPicPr>
          <p:nvPr/>
        </p:nvPicPr>
        <p:blipFill>
          <a:blip r:embed="rId3"/>
          <a:stretch>
            <a:fillRect/>
          </a:stretch>
        </p:blipFill>
        <p:spPr>
          <a:xfrm>
            <a:off x="1437431" y="2464759"/>
            <a:ext cx="9317137" cy="3749719"/>
          </a:xfrm>
          <a:prstGeom prst="rect">
            <a:avLst/>
          </a:prstGeom>
        </p:spPr>
      </p:pic>
      <p:sp>
        <p:nvSpPr>
          <p:cNvPr id="6" name="TextBox 5"/>
          <p:cNvSpPr txBox="1"/>
          <p:nvPr/>
        </p:nvSpPr>
        <p:spPr>
          <a:xfrm>
            <a:off x="346840"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ADAPT Pharma Canada, 2017</a:t>
            </a:r>
            <a:endParaRPr lang="en-US" sz="1200" dirty="0"/>
          </a:p>
        </p:txBody>
      </p:sp>
      <p:sp>
        <p:nvSpPr>
          <p:cNvPr id="5" name="TextBox 4"/>
          <p:cNvSpPr txBox="1"/>
          <p:nvPr/>
        </p:nvSpPr>
        <p:spPr>
          <a:xfrm>
            <a:off x="5026151" y="6049661"/>
            <a:ext cx="6327648" cy="646331"/>
          </a:xfrm>
          <a:prstGeom prst="rect">
            <a:avLst/>
          </a:prstGeom>
          <a:noFill/>
          <a:ln>
            <a:solidFill>
              <a:srgbClr val="92D050"/>
            </a:solidFill>
          </a:ln>
        </p:spPr>
        <p:txBody>
          <a:bodyPr wrap="square" rtlCol="0">
            <a:spAutoFit/>
          </a:bodyPr>
          <a:lstStyle/>
          <a:p>
            <a:r>
              <a:rPr lang="en-CA" dirty="0" smtClean="0"/>
              <a:t>Do not  touch the plunger until the device in the person’s nostril, otherwise you may accidentally trigger the spray.</a:t>
            </a:r>
            <a:endParaRPr lang="en-CA" dirty="0"/>
          </a:p>
        </p:txBody>
      </p:sp>
    </p:spTree>
    <p:extLst>
      <p:ext uri="{BB962C8B-B14F-4D97-AF65-F5344CB8AC3E}">
        <p14:creationId xmlns:p14="http://schemas.microsoft.com/office/powerpoint/2010/main" val="195487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Injectable naloxone </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2875" y="1858169"/>
            <a:ext cx="4286250" cy="4286250"/>
          </a:xfrm>
        </p:spPr>
      </p:pic>
      <p:pic>
        <p:nvPicPr>
          <p:cNvPr id="5" name="Picture 4"/>
          <p:cNvPicPr>
            <a:picLocks noChangeAspect="1"/>
          </p:cNvPicPr>
          <p:nvPr/>
        </p:nvPicPr>
        <p:blipFill>
          <a:blip r:embed="rId3"/>
          <a:stretch>
            <a:fillRect/>
          </a:stretch>
        </p:blipFill>
        <p:spPr>
          <a:xfrm>
            <a:off x="8954814" y="5938577"/>
            <a:ext cx="2869324" cy="657097"/>
          </a:xfrm>
          <a:prstGeom prst="rect">
            <a:avLst/>
          </a:prstGeom>
        </p:spPr>
      </p:pic>
      <p:sp>
        <p:nvSpPr>
          <p:cNvPr id="6" name="TextBox 5"/>
          <p:cNvSpPr txBox="1"/>
          <p:nvPr/>
        </p:nvSpPr>
        <p:spPr>
          <a:xfrm>
            <a:off x="346841"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Ontario Ministry of Health &amp; Long-Term Care, 2018</a:t>
            </a:r>
            <a:endParaRPr lang="en-US" sz="1200" dirty="0"/>
          </a:p>
        </p:txBody>
      </p:sp>
    </p:spTree>
    <p:extLst>
      <p:ext uri="{BB962C8B-B14F-4D97-AF65-F5344CB8AC3E}">
        <p14:creationId xmlns:p14="http://schemas.microsoft.com/office/powerpoint/2010/main" val="3521064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Acknowledgments</a:t>
            </a:r>
            <a:endParaRPr lang="en-CA" dirty="0"/>
          </a:p>
        </p:txBody>
      </p:sp>
      <p:sp>
        <p:nvSpPr>
          <p:cNvPr id="3" name="Content Placeholder 2"/>
          <p:cNvSpPr>
            <a:spLocks noGrp="1"/>
          </p:cNvSpPr>
          <p:nvPr>
            <p:ph idx="1"/>
          </p:nvPr>
        </p:nvSpPr>
        <p:spPr/>
        <p:txBody>
          <a:bodyPr/>
          <a:lstStyle/>
          <a:p>
            <a:pPr marL="0" indent="0">
              <a:buNone/>
            </a:pPr>
            <a:r>
              <a:rPr lang="en-CA" dirty="0" smtClean="0"/>
              <a:t>The carrynaloxONe toolkit was created by the Ontario Harm Reduction Network (formerly the Ontario HIV and Substance Use Training Program) with support from the Provincial System Support Program at the Centre for Addiction and Mental Health.</a:t>
            </a:r>
          </a:p>
          <a:p>
            <a:pPr marL="0" indent="0">
              <a:buNone/>
            </a:pPr>
            <a:endParaRPr lang="en-CA" dirty="0" smtClean="0"/>
          </a:p>
          <a:p>
            <a:pPr marL="0" indent="0">
              <a:buNone/>
            </a:pPr>
            <a:r>
              <a:rPr lang="en-CA" dirty="0" smtClean="0"/>
              <a:t>Funding for </a:t>
            </a:r>
            <a:r>
              <a:rPr lang="en-CA" dirty="0" err="1" smtClean="0"/>
              <a:t>carrynaloxONe</a:t>
            </a:r>
            <a:r>
              <a:rPr lang="en-CA" dirty="0" smtClean="0"/>
              <a:t> was provided by the Ontario Ministry of Health and Long-Term Care.</a:t>
            </a:r>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9855811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Contents of </a:t>
            </a:r>
            <a:r>
              <a:rPr lang="en-CA" dirty="0" smtClean="0"/>
              <a:t>injectable naloxone </a:t>
            </a:r>
            <a:r>
              <a:rPr lang="en-CA" dirty="0"/>
              <a:t>kit</a:t>
            </a:r>
          </a:p>
        </p:txBody>
      </p:sp>
      <p:sp>
        <p:nvSpPr>
          <p:cNvPr id="3" name="Content Placeholder 2"/>
          <p:cNvSpPr>
            <a:spLocks noGrp="1"/>
          </p:cNvSpPr>
          <p:nvPr>
            <p:ph idx="1"/>
          </p:nvPr>
        </p:nvSpPr>
        <p:spPr/>
        <p:txBody>
          <a:bodyPr>
            <a:normAutofit/>
          </a:bodyPr>
          <a:lstStyle/>
          <a:p>
            <a:pPr lvl="0"/>
            <a:r>
              <a:rPr lang="en-US" dirty="0"/>
              <a:t>2 ampoules of naloxone</a:t>
            </a:r>
            <a:endParaRPr lang="en-CA" dirty="0"/>
          </a:p>
          <a:p>
            <a:pPr lvl="0"/>
            <a:r>
              <a:rPr lang="en-US" dirty="0"/>
              <a:t>2 ampoule snappers </a:t>
            </a:r>
            <a:r>
              <a:rPr lang="en-US" dirty="0" smtClean="0"/>
              <a:t>– these help open the ampoules safely</a:t>
            </a:r>
            <a:endParaRPr lang="en-CA" dirty="0"/>
          </a:p>
          <a:p>
            <a:pPr lvl="0"/>
            <a:r>
              <a:rPr lang="en-US" dirty="0"/>
              <a:t>2 </a:t>
            </a:r>
            <a:r>
              <a:rPr lang="en-US" dirty="0" smtClean="0"/>
              <a:t>syringes </a:t>
            </a:r>
          </a:p>
          <a:p>
            <a:pPr lvl="0"/>
            <a:r>
              <a:rPr lang="en-US" dirty="0" smtClean="0"/>
              <a:t>2 </a:t>
            </a:r>
            <a:r>
              <a:rPr lang="en-US" dirty="0"/>
              <a:t>alcohol swabs </a:t>
            </a:r>
            <a:endParaRPr lang="en-CA" dirty="0"/>
          </a:p>
          <a:p>
            <a:pPr lvl="0"/>
            <a:r>
              <a:rPr lang="en-US" dirty="0"/>
              <a:t>1 pair of non-latex gloves</a:t>
            </a:r>
            <a:endParaRPr lang="en-CA" dirty="0"/>
          </a:p>
          <a:p>
            <a:pPr lvl="0"/>
            <a:r>
              <a:rPr lang="en-US" dirty="0"/>
              <a:t>1 breathing barrier </a:t>
            </a:r>
            <a:endParaRPr lang="en-US" dirty="0" smtClean="0"/>
          </a:p>
          <a:p>
            <a:pPr lvl="0"/>
            <a:r>
              <a:rPr lang="en-US" dirty="0" smtClean="0"/>
              <a:t>1 </a:t>
            </a:r>
            <a:r>
              <a:rPr lang="en-US" dirty="0"/>
              <a:t>bilingual instructional insert</a:t>
            </a:r>
            <a:endParaRPr lang="en-CA" dirty="0"/>
          </a:p>
          <a:p>
            <a:pPr lvl="0"/>
            <a:r>
              <a:rPr lang="en-US" dirty="0" smtClean="0"/>
              <a:t>2 </a:t>
            </a:r>
            <a:r>
              <a:rPr lang="en-US" dirty="0"/>
              <a:t>identifier cards (1 English &amp; 1 French</a:t>
            </a:r>
            <a:r>
              <a:rPr lang="en-US" dirty="0" smtClean="0"/>
              <a:t>)</a:t>
            </a:r>
            <a:endParaRPr lang="en-CA" dirty="0"/>
          </a:p>
        </p:txBody>
      </p:sp>
      <p:pic>
        <p:nvPicPr>
          <p:cNvPr id="4" name="Picture 3"/>
          <p:cNvPicPr>
            <a:picLocks noChangeAspect="1"/>
          </p:cNvPicPr>
          <p:nvPr/>
        </p:nvPicPr>
        <p:blipFill>
          <a:blip r:embed="rId2"/>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6732904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administer injectable naloxone</a:t>
            </a:r>
            <a:endParaRPr lang="en-CA" dirty="0"/>
          </a:p>
        </p:txBody>
      </p:sp>
      <p:sp>
        <p:nvSpPr>
          <p:cNvPr id="3" name="Content Placeholder 2"/>
          <p:cNvSpPr>
            <a:spLocks noGrp="1"/>
          </p:cNvSpPr>
          <p:nvPr>
            <p:ph idx="1"/>
          </p:nvPr>
        </p:nvSpPr>
        <p:spPr>
          <a:xfrm>
            <a:off x="838199" y="1607573"/>
            <a:ext cx="6255775" cy="4659551"/>
          </a:xfrm>
        </p:spPr>
        <p:txBody>
          <a:bodyPr>
            <a:noAutofit/>
          </a:bodyPr>
          <a:lstStyle/>
          <a:p>
            <a:r>
              <a:rPr lang="en-CA" sz="2200" dirty="0"/>
              <a:t>Grasp the top (narrow end) of the </a:t>
            </a:r>
            <a:r>
              <a:rPr lang="en-CA" sz="2200" dirty="0" smtClean="0"/>
              <a:t>ampoule  </a:t>
            </a:r>
            <a:r>
              <a:rPr lang="en-CA" sz="2200" dirty="0"/>
              <a:t>between the thumb and </a:t>
            </a:r>
            <a:r>
              <a:rPr lang="en-CA" sz="2200" dirty="0" smtClean="0"/>
              <a:t>forefinger. </a:t>
            </a:r>
          </a:p>
          <a:p>
            <a:pPr lvl="1"/>
            <a:r>
              <a:rPr lang="en-CA" sz="2200" dirty="0" smtClean="0"/>
              <a:t>Use the supplied snapper or alcohol pads to help grasp if you like.</a:t>
            </a:r>
            <a:endParaRPr lang="en-CA" sz="2200" dirty="0"/>
          </a:p>
          <a:p>
            <a:r>
              <a:rPr lang="en-CA" sz="2200" dirty="0" smtClean="0"/>
              <a:t>Swirl or tap the ampoule so the liquid falls down into bottom.</a:t>
            </a:r>
          </a:p>
          <a:p>
            <a:r>
              <a:rPr lang="en-CA" sz="2200" dirty="0" smtClean="0"/>
              <a:t>Still holding the top of the ampoule, now take the thumb and forefinger of your other hand and grasp the bottom end.</a:t>
            </a:r>
          </a:p>
          <a:p>
            <a:r>
              <a:rPr lang="en-CA" sz="2200" dirty="0" smtClean="0"/>
              <a:t>Snap the ampoule away from you.</a:t>
            </a:r>
          </a:p>
          <a:p>
            <a:r>
              <a:rPr lang="en-CA" sz="2200" dirty="0"/>
              <a:t>Remove a syringe from its packaging and take the protective plastic cap off the needle</a:t>
            </a:r>
            <a:r>
              <a:rPr lang="en-CA" sz="2200" dirty="0" smtClean="0"/>
              <a:t>.</a:t>
            </a:r>
          </a:p>
          <a:p>
            <a:r>
              <a:rPr lang="en-CA" sz="2200" i="1" dirty="0"/>
              <a:t>… continued…</a:t>
            </a:r>
          </a:p>
          <a:p>
            <a:endParaRPr lang="en-CA" sz="2400" dirty="0" smtClean="0"/>
          </a:p>
        </p:txBody>
      </p:sp>
      <p:pic>
        <p:nvPicPr>
          <p:cNvPr id="5" name="Picture 4"/>
          <p:cNvPicPr>
            <a:picLocks noChangeAspect="1"/>
          </p:cNvPicPr>
          <p:nvPr/>
        </p:nvPicPr>
        <p:blipFill>
          <a:blip r:embed="rId3"/>
          <a:stretch>
            <a:fillRect/>
          </a:stretch>
        </p:blipFill>
        <p:spPr>
          <a:xfrm>
            <a:off x="7316048" y="1828799"/>
            <a:ext cx="4508090" cy="1700855"/>
          </a:xfrm>
          <a:prstGeom prst="rect">
            <a:avLst/>
          </a:prstGeom>
        </p:spPr>
      </p:pic>
      <p:pic>
        <p:nvPicPr>
          <p:cNvPr id="7" name="Picture 6"/>
          <p:cNvPicPr>
            <a:picLocks noChangeAspect="1"/>
          </p:cNvPicPr>
          <p:nvPr/>
        </p:nvPicPr>
        <p:blipFill>
          <a:blip r:embed="rId4"/>
          <a:stretch>
            <a:fillRect/>
          </a:stretch>
        </p:blipFill>
        <p:spPr>
          <a:xfrm>
            <a:off x="8954814" y="5938577"/>
            <a:ext cx="2869324" cy="657097"/>
          </a:xfrm>
          <a:prstGeom prst="rect">
            <a:avLst/>
          </a:prstGeom>
        </p:spPr>
      </p:pic>
      <p:sp>
        <p:nvSpPr>
          <p:cNvPr id="6" name="TextBox 5"/>
          <p:cNvSpPr txBox="1"/>
          <p:nvPr/>
        </p:nvSpPr>
        <p:spPr>
          <a:xfrm>
            <a:off x="346841"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Adapt Pharma Canada, 2017</a:t>
            </a:r>
            <a:endParaRPr lang="en-US" sz="1200" dirty="0"/>
          </a:p>
        </p:txBody>
      </p:sp>
    </p:spTree>
    <p:extLst>
      <p:ext uri="{BB962C8B-B14F-4D97-AF65-F5344CB8AC3E}">
        <p14:creationId xmlns:p14="http://schemas.microsoft.com/office/powerpoint/2010/main" val="22271335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to administer injectable naloxone</a:t>
            </a:r>
            <a:endParaRPr lang="en-US" dirty="0"/>
          </a:p>
        </p:txBody>
      </p:sp>
      <p:sp>
        <p:nvSpPr>
          <p:cNvPr id="3" name="Content Placeholder 2"/>
          <p:cNvSpPr>
            <a:spLocks noGrp="1"/>
          </p:cNvSpPr>
          <p:nvPr>
            <p:ph idx="1"/>
          </p:nvPr>
        </p:nvSpPr>
        <p:spPr>
          <a:xfrm>
            <a:off x="838200" y="1637071"/>
            <a:ext cx="10515600" cy="4734232"/>
          </a:xfrm>
        </p:spPr>
        <p:txBody>
          <a:bodyPr>
            <a:normAutofit lnSpcReduction="10000"/>
          </a:bodyPr>
          <a:lstStyle/>
          <a:p>
            <a:r>
              <a:rPr lang="en-CA" sz="2200" dirty="0" smtClean="0"/>
              <a:t>Insert </a:t>
            </a:r>
            <a:r>
              <a:rPr lang="en-CA" sz="2200" dirty="0"/>
              <a:t>the needle into the naloxone </a:t>
            </a:r>
            <a:r>
              <a:rPr lang="en-CA" sz="2200" dirty="0" smtClean="0"/>
              <a:t>ampoule and pull up the plunger so the naloxone enters the syringe.</a:t>
            </a:r>
            <a:endParaRPr lang="en-CA" sz="2200" dirty="0"/>
          </a:p>
          <a:p>
            <a:r>
              <a:rPr lang="en-CA" sz="2200" dirty="0"/>
              <a:t>Turn the syringe so the needle is pointing in the </a:t>
            </a:r>
            <a:r>
              <a:rPr lang="en-CA" sz="2200" dirty="0" smtClean="0"/>
              <a:t>air and tap it so </a:t>
            </a:r>
            <a:r>
              <a:rPr lang="en-CA" sz="2200" dirty="0"/>
              <a:t>any air bubbles flow to the </a:t>
            </a:r>
            <a:r>
              <a:rPr lang="en-CA" sz="2200" dirty="0" smtClean="0"/>
              <a:t>top.</a:t>
            </a:r>
          </a:p>
          <a:p>
            <a:pPr lvl="1"/>
            <a:r>
              <a:rPr lang="en-CA" sz="2200" dirty="0" smtClean="0"/>
              <a:t>Slowly </a:t>
            </a:r>
            <a:r>
              <a:rPr lang="en-CA" sz="2200" dirty="0"/>
              <a:t>push the plunger to expel the air </a:t>
            </a:r>
            <a:r>
              <a:rPr lang="en-CA" sz="2200" dirty="0" smtClean="0"/>
              <a:t>bubbles.</a:t>
            </a:r>
            <a:endParaRPr lang="en-CA" sz="2200" dirty="0"/>
          </a:p>
          <a:p>
            <a:pPr lvl="1"/>
            <a:r>
              <a:rPr lang="en-CA" sz="2200" dirty="0"/>
              <a:t>Don’t worry as a little bit of air will not hurt the </a:t>
            </a:r>
            <a:r>
              <a:rPr lang="en-CA" sz="2200" dirty="0" smtClean="0"/>
              <a:t>person.</a:t>
            </a:r>
            <a:endParaRPr lang="en-CA" sz="2200" dirty="0"/>
          </a:p>
          <a:p>
            <a:r>
              <a:rPr lang="en-CA" sz="2200" dirty="0" smtClean="0"/>
              <a:t>Insert the needle at </a:t>
            </a:r>
            <a:r>
              <a:rPr lang="en-CA" sz="2200" dirty="0"/>
              <a:t>a 90 degree </a:t>
            </a:r>
            <a:r>
              <a:rPr lang="en-CA" sz="2200" dirty="0" smtClean="0"/>
              <a:t>angle into the large muscle of the thigh or upper arm.</a:t>
            </a:r>
            <a:endParaRPr lang="en-CA" sz="2200" dirty="0"/>
          </a:p>
          <a:p>
            <a:pPr lvl="1"/>
            <a:r>
              <a:rPr lang="en-CA" sz="2200" dirty="0" smtClean="0"/>
              <a:t>You can inject someone through their clothing if you need to.</a:t>
            </a:r>
            <a:endParaRPr lang="en-CA" sz="2200" dirty="0"/>
          </a:p>
          <a:p>
            <a:r>
              <a:rPr lang="en-CA" sz="2200" dirty="0"/>
              <a:t>Push down on the plunger until </a:t>
            </a:r>
            <a:r>
              <a:rPr lang="en-CA" sz="2200" dirty="0" smtClean="0"/>
              <a:t>all of the naloxone is injected.</a:t>
            </a:r>
            <a:endParaRPr lang="en-CA" sz="2200" dirty="0"/>
          </a:p>
          <a:p>
            <a:r>
              <a:rPr lang="en-CA" sz="2200" dirty="0" smtClean="0"/>
              <a:t>Dispose </a:t>
            </a:r>
            <a:r>
              <a:rPr lang="en-CA" sz="2200" dirty="0"/>
              <a:t>of the needle and </a:t>
            </a:r>
            <a:r>
              <a:rPr lang="en-CA" sz="2200" dirty="0" smtClean="0"/>
              <a:t>ampoule in </a:t>
            </a:r>
            <a:r>
              <a:rPr lang="en-CA" sz="2200" dirty="0"/>
              <a:t>a plastic, puncture </a:t>
            </a:r>
            <a:r>
              <a:rPr lang="en-CA" sz="2200" dirty="0" smtClean="0"/>
              <a:t>proof container like a sharps container or a water bottle.</a:t>
            </a:r>
          </a:p>
          <a:p>
            <a:r>
              <a:rPr lang="en-CA" sz="2200" dirty="0" smtClean="0"/>
              <a:t>Note the time or set a timer on your phone. You will want to know how long it has been before possibly giving another dose.</a:t>
            </a:r>
            <a:endParaRPr lang="en-CA" sz="2200" dirty="0"/>
          </a:p>
          <a:p>
            <a:endParaRPr lang="en-US" sz="2200" dirty="0"/>
          </a:p>
        </p:txBody>
      </p:sp>
      <p:pic>
        <p:nvPicPr>
          <p:cNvPr id="4" name="Picture 3"/>
          <p:cNvPicPr>
            <a:picLocks noChangeAspect="1"/>
          </p:cNvPicPr>
          <p:nvPr/>
        </p:nvPicPr>
        <p:blipFill>
          <a:blip r:embed="rId2"/>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406757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Heavy nod versus overdose</a:t>
            </a:r>
            <a:endParaRPr lang="en-CA" dirty="0"/>
          </a:p>
        </p:txBody>
      </p:sp>
      <p:sp>
        <p:nvSpPr>
          <p:cNvPr id="10" name="Content Placeholder 2"/>
          <p:cNvSpPr txBox="1">
            <a:spLocks/>
          </p:cNvSpPr>
          <p:nvPr/>
        </p:nvSpPr>
        <p:spPr>
          <a:xfrm>
            <a:off x="945932" y="1639615"/>
            <a:ext cx="10089930" cy="4537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The most significant danger from opioid overdose is that breathing is too slow and the person does not get enough oxygen. </a:t>
            </a:r>
          </a:p>
          <a:p>
            <a:r>
              <a:rPr lang="en-CA" dirty="0" smtClean="0"/>
              <a:t>Sometimes a person may not be overly responsive to shouting and shaking, but their breathing is OK.</a:t>
            </a:r>
          </a:p>
          <a:p>
            <a:r>
              <a:rPr lang="en-CA" dirty="0" smtClean="0"/>
              <a:t>Check to see how well the person is breathing…</a:t>
            </a:r>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617078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check for breathing</a:t>
            </a:r>
            <a:endParaRPr lang="en-CA" dirty="0"/>
          </a:p>
        </p:txBody>
      </p:sp>
      <p:sp>
        <p:nvSpPr>
          <p:cNvPr id="10" name="Content Placeholder 2"/>
          <p:cNvSpPr txBox="1">
            <a:spLocks/>
          </p:cNvSpPr>
          <p:nvPr/>
        </p:nvSpPr>
        <p:spPr>
          <a:xfrm>
            <a:off x="945932" y="1639615"/>
            <a:ext cx="10089930" cy="45373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If the person does not respond to shaking and shouting, check their breathing.</a:t>
            </a:r>
          </a:p>
          <a:p>
            <a:pPr lvl="1"/>
            <a:r>
              <a:rPr lang="en-CA" dirty="0"/>
              <a:t>Is their </a:t>
            </a:r>
            <a:r>
              <a:rPr lang="en-CA" dirty="0" smtClean="0"/>
              <a:t>chest</a:t>
            </a:r>
            <a:r>
              <a:rPr lang="en-CA" dirty="0" smtClean="0">
                <a:solidFill>
                  <a:srgbClr val="FF0000"/>
                </a:solidFill>
              </a:rPr>
              <a:t> </a:t>
            </a:r>
            <a:r>
              <a:rPr lang="en-CA" dirty="0" smtClean="0"/>
              <a:t>and/or stomach </a:t>
            </a:r>
            <a:r>
              <a:rPr lang="en-CA" dirty="0"/>
              <a:t>rising and falling?</a:t>
            </a:r>
          </a:p>
          <a:p>
            <a:pPr lvl="1"/>
            <a:r>
              <a:rPr lang="en-CA" dirty="0"/>
              <a:t>Place the back of your hand over their mouth; can you feel their breath? </a:t>
            </a:r>
            <a:endParaRPr lang="en-CA" dirty="0" smtClean="0"/>
          </a:p>
          <a:p>
            <a:pPr lvl="1"/>
            <a:r>
              <a:rPr lang="en-CA" dirty="0" smtClean="0"/>
              <a:t>Hold </a:t>
            </a:r>
            <a:r>
              <a:rPr lang="en-CA" dirty="0"/>
              <a:t>the glass screen of your mobile phone over their mouth; does </a:t>
            </a:r>
            <a:r>
              <a:rPr lang="en-CA" dirty="0" smtClean="0"/>
              <a:t>it </a:t>
            </a:r>
            <a:r>
              <a:rPr lang="en-CA" dirty="0"/>
              <a:t>fog up</a:t>
            </a:r>
            <a:r>
              <a:rPr lang="en-CA" dirty="0" smtClean="0"/>
              <a:t>? </a:t>
            </a:r>
          </a:p>
          <a:p>
            <a:r>
              <a:rPr lang="en-CA" dirty="0" smtClean="0"/>
              <a:t>If the person is breathing, put </a:t>
            </a:r>
            <a:r>
              <a:rPr lang="en-CA" dirty="0"/>
              <a:t>the person in the recovery position and keep monitoring them until they are more </a:t>
            </a:r>
            <a:r>
              <a:rPr lang="en-CA" dirty="0" smtClean="0"/>
              <a:t>alert.</a:t>
            </a:r>
            <a:endParaRPr lang="en-CA" dirty="0"/>
          </a:p>
          <a:p>
            <a:pPr lvl="1"/>
            <a:r>
              <a:rPr lang="en-CA" dirty="0" smtClean="0"/>
              <a:t>The recovery position will keep their airway clear and open.</a:t>
            </a:r>
          </a:p>
          <a:p>
            <a:pPr lvl="1"/>
            <a:r>
              <a:rPr lang="en-CA" dirty="0" smtClean="0"/>
              <a:t>It will also prevent them from choking if they vomit.</a:t>
            </a:r>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28663339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position</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84475" y="395186"/>
            <a:ext cx="4206875"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956187" y="1982686"/>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smtClean="0"/>
              <a:t>First, place the person’s arm nearest you at a right angle to their body, with the palm facing upwards.</a:t>
            </a:r>
          </a:p>
          <a:p>
            <a:r>
              <a:rPr lang="en-CA" dirty="0" smtClean="0"/>
              <a:t>Take their other arm and place it so the back of the hand is against the cheek closest to the ground.</a:t>
            </a:r>
          </a:p>
          <a:p>
            <a:r>
              <a:rPr lang="en-CA" dirty="0" smtClean="0"/>
              <a:t>Lift their far knee so that it is at a 90 degree angle, and roll them onto their side.</a:t>
            </a:r>
          </a:p>
          <a:p>
            <a:r>
              <a:rPr lang="en-CA" dirty="0" smtClean="0"/>
              <a:t>When you are finished, the top arm should be supporting the head to keep the airway open, and the bent leg should be on the floor to stop them from rolling over too far.</a:t>
            </a:r>
          </a:p>
          <a:p>
            <a:endParaRPr lang="en-CA" dirty="0"/>
          </a:p>
        </p:txBody>
      </p:sp>
      <p:pic>
        <p:nvPicPr>
          <p:cNvPr id="10" name="Picture 9"/>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21903454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Step 4 –</a:t>
            </a:r>
            <a:r>
              <a:rPr lang="en-CA" dirty="0"/>
              <a:t> </a:t>
            </a:r>
            <a:r>
              <a:rPr lang="en-CA" dirty="0" smtClean="0"/>
              <a:t>Perform rescue breathing and / or chest compressions</a:t>
            </a:r>
            <a:endParaRPr lang="en-CA" dirty="0"/>
          </a:p>
        </p:txBody>
      </p:sp>
      <p:sp>
        <p:nvSpPr>
          <p:cNvPr id="3" name="Content Placeholder 2"/>
          <p:cNvSpPr>
            <a:spLocks noGrp="1"/>
          </p:cNvSpPr>
          <p:nvPr>
            <p:ph idx="1"/>
          </p:nvPr>
        </p:nvSpPr>
        <p:spPr>
          <a:xfrm>
            <a:off x="838200" y="1825625"/>
            <a:ext cx="5078506" cy="4351338"/>
          </a:xfrm>
        </p:spPr>
        <p:txBody>
          <a:bodyPr>
            <a:normAutofit/>
          </a:bodyPr>
          <a:lstStyle/>
          <a:p>
            <a:r>
              <a:rPr lang="en-CA" sz="2400" dirty="0" smtClean="0"/>
              <a:t>Depending on whether or not the person is breathing, and your training and comfort level, put the person in the recovery position or perform rescue breathing and/or chest compressions.</a:t>
            </a:r>
          </a:p>
          <a:p>
            <a:endParaRPr lang="en-CA" sz="2400"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pic>
        <p:nvPicPr>
          <p:cNvPr id="5" name="Picture 4"/>
          <p:cNvPicPr>
            <a:picLocks noChangeAspect="1"/>
          </p:cNvPicPr>
          <p:nvPr/>
        </p:nvPicPr>
        <p:blipFill rotWithShape="1">
          <a:blip r:embed="rId4"/>
          <a:srcRect l="2229" t="59116" r="2122" b="21275"/>
          <a:stretch/>
        </p:blipFill>
        <p:spPr>
          <a:xfrm>
            <a:off x="6319449" y="1690688"/>
            <a:ext cx="5504689" cy="1042416"/>
          </a:xfrm>
          <a:prstGeom prst="rect">
            <a:avLst/>
          </a:prstGeom>
        </p:spPr>
      </p:pic>
    </p:spTree>
    <p:extLst>
      <p:ext uri="{BB962C8B-B14F-4D97-AF65-F5344CB8AC3E}">
        <p14:creationId xmlns:p14="http://schemas.microsoft.com/office/powerpoint/2010/main" val="2274559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6719097" y="4690815"/>
            <a:ext cx="5335590" cy="189476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CA" dirty="0" smtClean="0"/>
              <a:t>Step 4 – Perform rescue </a:t>
            </a:r>
            <a:r>
              <a:rPr lang="en-CA" smtClean="0"/>
              <a:t>breathing and/or </a:t>
            </a:r>
            <a:r>
              <a:rPr lang="en-CA" dirty="0"/>
              <a:t>chest compressions</a:t>
            </a:r>
          </a:p>
        </p:txBody>
      </p:sp>
      <p:sp>
        <p:nvSpPr>
          <p:cNvPr id="5" name="TextBox 4"/>
          <p:cNvSpPr txBox="1"/>
          <p:nvPr/>
        </p:nvSpPr>
        <p:spPr>
          <a:xfrm>
            <a:off x="797859" y="1499752"/>
            <a:ext cx="2671629" cy="984885"/>
          </a:xfrm>
          <a:prstGeom prst="rect">
            <a:avLst/>
          </a:prstGeom>
          <a:noFill/>
        </p:spPr>
        <p:txBody>
          <a:bodyPr wrap="none" rtlCol="0" anchor="ctr">
            <a:spAutoFit/>
          </a:bodyPr>
          <a:lstStyle/>
          <a:p>
            <a:r>
              <a:rPr lang="en-US" sz="4000" dirty="0" smtClean="0">
                <a:solidFill>
                  <a:srgbClr val="92D050"/>
                </a:solidFill>
                <a:latin typeface="Aharoni" panose="02010803020104030203" pitchFamily="2" charset="-79"/>
                <a:cs typeface="Aharoni" panose="02010803020104030203" pitchFamily="2" charset="-79"/>
              </a:rPr>
              <a:t>If breathing:</a:t>
            </a:r>
          </a:p>
          <a:p>
            <a:r>
              <a:rPr lang="en-US" dirty="0" smtClean="0">
                <a:solidFill>
                  <a:srgbClr val="92D050"/>
                </a:solidFill>
                <a:latin typeface="Aharoni" panose="02010803020104030203" pitchFamily="2" charset="-79"/>
                <a:cs typeface="Aharoni" panose="02010803020104030203" pitchFamily="2" charset="-79"/>
              </a:rPr>
              <a:t>Recovery position</a:t>
            </a:r>
            <a:endParaRPr lang="en-CA" dirty="0">
              <a:solidFill>
                <a:srgbClr val="92D050"/>
              </a:solidFill>
              <a:latin typeface="Aharoni" panose="02010803020104030203" pitchFamily="2" charset="-79"/>
              <a:cs typeface="Aharoni" panose="02010803020104030203" pitchFamily="2" charset="-79"/>
            </a:endParaRPr>
          </a:p>
        </p:txBody>
      </p:sp>
      <p:sp>
        <p:nvSpPr>
          <p:cNvPr id="6" name="TextBox 5"/>
          <p:cNvSpPr txBox="1"/>
          <p:nvPr/>
        </p:nvSpPr>
        <p:spPr>
          <a:xfrm>
            <a:off x="6719097" y="1486235"/>
            <a:ext cx="4764446" cy="984885"/>
          </a:xfrm>
          <a:prstGeom prst="rect">
            <a:avLst/>
          </a:prstGeom>
          <a:noFill/>
        </p:spPr>
        <p:txBody>
          <a:bodyPr wrap="none" rtlCol="0" anchor="ctr">
            <a:spAutoFit/>
          </a:bodyPr>
          <a:lstStyle/>
          <a:p>
            <a:r>
              <a:rPr lang="en-US" sz="4000" dirty="0" smtClean="0">
                <a:solidFill>
                  <a:srgbClr val="92D050"/>
                </a:solidFill>
                <a:latin typeface="Aharoni" panose="02010803020104030203" pitchFamily="2" charset="-79"/>
                <a:cs typeface="Aharoni" panose="02010803020104030203" pitchFamily="2" charset="-79"/>
              </a:rPr>
              <a:t>If not breathing:</a:t>
            </a:r>
          </a:p>
          <a:p>
            <a:r>
              <a:rPr lang="en-CA" dirty="0" smtClean="0">
                <a:solidFill>
                  <a:srgbClr val="92D050"/>
                </a:solidFill>
                <a:latin typeface="Aharoni" panose="02010803020104030203" pitchFamily="2" charset="-79"/>
                <a:cs typeface="Aharoni" panose="02010803020104030203" pitchFamily="2" charset="-79"/>
              </a:rPr>
              <a:t>Rescue breaths and/or chest compressions</a:t>
            </a:r>
            <a:endParaRPr lang="en-CA" dirty="0">
              <a:solidFill>
                <a:srgbClr val="92D050"/>
              </a:solidFill>
              <a:latin typeface="Aharoni" panose="02010803020104030203" pitchFamily="2" charset="-79"/>
              <a:cs typeface="Aharoni" panose="02010803020104030203" pitchFamily="2" charset="-79"/>
            </a:endParaRPr>
          </a:p>
        </p:txBody>
      </p:sp>
      <p:grpSp>
        <p:nvGrpSpPr>
          <p:cNvPr id="7" name="Group 6"/>
          <p:cNvGrpSpPr/>
          <p:nvPr/>
        </p:nvGrpSpPr>
        <p:grpSpPr>
          <a:xfrm>
            <a:off x="6719097" y="2697353"/>
            <a:ext cx="5335590" cy="1832771"/>
            <a:chOff x="4406206" y="4038337"/>
            <a:chExt cx="5335590" cy="1832771"/>
          </a:xfrm>
        </p:grpSpPr>
        <p:pic>
          <p:nvPicPr>
            <p:cNvPr id="8" name="Picture 7">
              <a:hlinkClick r:id="rId2"/>
            </p:cNvPr>
            <p:cNvPicPr>
              <a:picLocks noChangeAspect="1"/>
            </p:cNvPicPr>
            <p:nvPr/>
          </p:nvPicPr>
          <p:blipFill>
            <a:blip r:embed="rId3"/>
            <a:stretch>
              <a:fillRect/>
            </a:stretch>
          </p:blipFill>
          <p:spPr>
            <a:xfrm>
              <a:off x="4406206" y="4038337"/>
              <a:ext cx="5335590" cy="1832771"/>
            </a:xfrm>
            <a:prstGeom prst="rect">
              <a:avLst/>
            </a:prstGeom>
            <a:ln w="28575">
              <a:solidFill>
                <a:schemeClr val="tx1"/>
              </a:solidFill>
            </a:ln>
          </p:spPr>
        </p:pic>
        <p:sp>
          <p:nvSpPr>
            <p:cNvPr id="9" name="TextBox 8"/>
            <p:cNvSpPr txBox="1"/>
            <p:nvPr/>
          </p:nvSpPr>
          <p:spPr>
            <a:xfrm>
              <a:off x="8792497" y="4058667"/>
              <a:ext cx="949299" cy="261610"/>
            </a:xfrm>
            <a:prstGeom prst="rect">
              <a:avLst/>
            </a:prstGeom>
            <a:noFill/>
          </p:spPr>
          <p:txBody>
            <a:bodyPr wrap="none" rtlCol="0">
              <a:spAutoFit/>
            </a:bodyPr>
            <a:lstStyle/>
            <a:p>
              <a:r>
                <a:rPr lang="en-CA" sz="1100" dirty="0" smtClean="0">
                  <a:hlinkClick r:id="rId2"/>
                </a:rPr>
                <a:t>Image source</a:t>
              </a:r>
              <a:endParaRPr lang="en-CA" sz="1100" dirty="0"/>
            </a:p>
          </p:txBody>
        </p:sp>
      </p:grpSp>
      <p:pic>
        <p:nvPicPr>
          <p:cNvPr id="10" name="Picture 9"/>
          <p:cNvPicPr>
            <a:picLocks noChangeAspect="1"/>
          </p:cNvPicPr>
          <p:nvPr/>
        </p:nvPicPr>
        <p:blipFill rotWithShape="1">
          <a:blip r:embed="rId4"/>
          <a:srcRect t="2346" b="2210"/>
          <a:stretch/>
        </p:blipFill>
        <p:spPr>
          <a:xfrm>
            <a:off x="596249" y="2645328"/>
            <a:ext cx="4667250" cy="4090975"/>
          </a:xfrm>
          <a:prstGeom prst="rect">
            <a:avLst/>
          </a:prstGeom>
        </p:spPr>
      </p:pic>
      <p:sp>
        <p:nvSpPr>
          <p:cNvPr id="11" name="TextBox 10"/>
          <p:cNvSpPr txBox="1"/>
          <p:nvPr/>
        </p:nvSpPr>
        <p:spPr>
          <a:xfrm>
            <a:off x="346839" y="6447080"/>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Bupa, 2018; SIE Learning, 2018</a:t>
            </a:r>
            <a:endParaRPr lang="en-US" sz="1200" dirty="0"/>
          </a:p>
        </p:txBody>
      </p:sp>
      <p:pic>
        <p:nvPicPr>
          <p:cNvPr id="1026" name="Picture 2" descr="cid:image001.png@01D445E8.F0C9E7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6613" y="4735060"/>
            <a:ext cx="1880997" cy="17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8812922" y="4735060"/>
            <a:ext cx="2912046" cy="2092881"/>
          </a:xfrm>
          <a:prstGeom prst="rect">
            <a:avLst/>
          </a:prstGeom>
          <a:noFill/>
        </p:spPr>
        <p:txBody>
          <a:bodyPr wrap="square" rtlCol="0">
            <a:spAutoFit/>
          </a:bodyPr>
          <a:lstStyle/>
          <a:p>
            <a:pPr marL="285750" lvl="0" indent="-285750">
              <a:buFont typeface="Wingdings" panose="05000000000000000000" pitchFamily="2" charset="2"/>
              <a:buChar char="ü"/>
            </a:pPr>
            <a:r>
              <a:rPr lang="en-CA" sz="1600" dirty="0"/>
              <a:t>Commence </a:t>
            </a:r>
            <a:r>
              <a:rPr lang="en-CA" sz="1600" dirty="0" smtClean="0"/>
              <a:t>compressions </a:t>
            </a:r>
            <a:r>
              <a:rPr lang="en-CA" sz="1600" dirty="0"/>
              <a:t>with the </a:t>
            </a:r>
            <a:r>
              <a:rPr lang="en-CA" sz="1600" dirty="0" smtClean="0"/>
              <a:t>person </a:t>
            </a:r>
            <a:r>
              <a:rPr lang="en-CA" sz="1600" dirty="0"/>
              <a:t>on a firm surface.</a:t>
            </a:r>
            <a:endParaRPr lang="en-US" sz="1600" dirty="0"/>
          </a:p>
          <a:p>
            <a:pPr marL="285750" lvl="0" indent="-285750">
              <a:buFont typeface="Wingdings" panose="05000000000000000000" pitchFamily="2" charset="2"/>
              <a:buChar char="ü"/>
            </a:pPr>
            <a:r>
              <a:rPr lang="en-CA" sz="1600" dirty="0"/>
              <a:t>Hands are positioned over middle of </a:t>
            </a:r>
            <a:r>
              <a:rPr lang="en-CA" sz="1600" dirty="0" smtClean="0"/>
              <a:t>chest.</a:t>
            </a:r>
            <a:endParaRPr lang="en-US" sz="1600" dirty="0"/>
          </a:p>
          <a:p>
            <a:pPr marL="285750" lvl="0" indent="-285750">
              <a:buFont typeface="Wingdings" panose="05000000000000000000" pitchFamily="2" charset="2"/>
              <a:buChar char="ü"/>
            </a:pPr>
            <a:r>
              <a:rPr lang="en-CA" sz="1600" dirty="0"/>
              <a:t>Depress chest to one third </a:t>
            </a:r>
            <a:r>
              <a:rPr lang="en-CA" sz="1600" dirty="0" smtClean="0"/>
              <a:t>depth.</a:t>
            </a:r>
            <a:endParaRPr lang="en-US" sz="1600" dirty="0"/>
          </a:p>
          <a:p>
            <a:endParaRPr lang="en-US" dirty="0"/>
          </a:p>
        </p:txBody>
      </p:sp>
    </p:spTree>
    <p:extLst>
      <p:ext uri="{BB962C8B-B14F-4D97-AF65-F5344CB8AC3E}">
        <p14:creationId xmlns:p14="http://schemas.microsoft.com/office/powerpoint/2010/main" val="61252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5 – Is it working?</a:t>
            </a:r>
            <a:endParaRPr lang="en-CA" strike="sngStrike" dirty="0"/>
          </a:p>
        </p:txBody>
      </p:sp>
      <p:sp>
        <p:nvSpPr>
          <p:cNvPr id="3" name="Content Placeholder 2"/>
          <p:cNvSpPr>
            <a:spLocks noGrp="1"/>
          </p:cNvSpPr>
          <p:nvPr>
            <p:ph idx="1"/>
          </p:nvPr>
        </p:nvSpPr>
        <p:spPr>
          <a:xfrm>
            <a:off x="838200" y="1513490"/>
            <a:ext cx="7848600" cy="4663473"/>
          </a:xfrm>
        </p:spPr>
        <p:txBody>
          <a:bodyPr>
            <a:normAutofit fontScale="85000" lnSpcReduction="10000"/>
          </a:bodyPr>
          <a:lstStyle/>
          <a:p>
            <a:r>
              <a:rPr lang="en-CA" dirty="0" smtClean="0"/>
              <a:t>Continue performing rescue breathing and/or chest compressions after administering naloxone, if necessary.</a:t>
            </a:r>
          </a:p>
          <a:p>
            <a:r>
              <a:rPr lang="en-CA" dirty="0" smtClean="0"/>
              <a:t>Naloxone usually starts working in 2-3 minutes. After this time, check their breathing again.</a:t>
            </a:r>
          </a:p>
          <a:p>
            <a:r>
              <a:rPr lang="en-CA" dirty="0" smtClean="0"/>
              <a:t>If the person is not responding, administer a second dose.</a:t>
            </a:r>
          </a:p>
          <a:p>
            <a:pPr lvl="1"/>
            <a:r>
              <a:rPr lang="en-CA" dirty="0" smtClean="0"/>
              <a:t>Use the other nostril if administering nasal spray.</a:t>
            </a:r>
          </a:p>
          <a:p>
            <a:pPr lvl="1"/>
            <a:r>
              <a:rPr lang="en-CA" dirty="0"/>
              <a:t>If you have access, use injectable naloxone if nasal isn’t working – </a:t>
            </a:r>
            <a:r>
              <a:rPr lang="en-CA" dirty="0" smtClean="0"/>
              <a:t>the person’s </a:t>
            </a:r>
            <a:r>
              <a:rPr lang="en-CA" dirty="0"/>
              <a:t>nasal passage may be </a:t>
            </a:r>
            <a:r>
              <a:rPr lang="en-CA" dirty="0" smtClean="0"/>
              <a:t>blocked. </a:t>
            </a:r>
            <a:endParaRPr lang="en-CA" dirty="0"/>
          </a:p>
          <a:p>
            <a:pPr lvl="1"/>
            <a:r>
              <a:rPr lang="en-CA" dirty="0" smtClean="0"/>
              <a:t>If using injectable, inject a second ampoule.</a:t>
            </a:r>
          </a:p>
          <a:p>
            <a:r>
              <a:rPr lang="en-CA" dirty="0" smtClean="0"/>
              <a:t>You can keep repeating doses as necessary, if you have access to additional doses.</a:t>
            </a:r>
          </a:p>
          <a:p>
            <a:r>
              <a:rPr lang="en-CA" dirty="0" smtClean="0"/>
              <a:t>Continue rescue breathing and/or chest compressions until the person becomes alert or until help arrives.</a:t>
            </a:r>
            <a:endParaRPr lang="en-CA" dirty="0">
              <a:solidFill>
                <a:srgbClr val="FF0000"/>
              </a:solidFill>
            </a:endParaRPr>
          </a:p>
        </p:txBody>
      </p:sp>
      <p:pic>
        <p:nvPicPr>
          <p:cNvPr id="5" name="Picture 4"/>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8853055" y="1690688"/>
            <a:ext cx="2826327" cy="3048001"/>
          </a:xfrm>
          <a:prstGeom prst="rect">
            <a:avLst/>
          </a:prstGeom>
        </p:spPr>
      </p:pic>
      <p:pic>
        <p:nvPicPr>
          <p:cNvPr id="6" name="Picture 5"/>
          <p:cNvPicPr>
            <a:picLocks noChangeAspect="1"/>
          </p:cNvPicPr>
          <p:nvPr/>
        </p:nvPicPr>
        <p:blipFill>
          <a:blip r:embed="rId4"/>
          <a:stretch>
            <a:fillRect/>
          </a:stretch>
        </p:blipFill>
        <p:spPr>
          <a:xfrm>
            <a:off x="8954814" y="5938577"/>
            <a:ext cx="2869324" cy="657097"/>
          </a:xfrm>
          <a:prstGeom prst="rect">
            <a:avLst/>
          </a:prstGeom>
        </p:spPr>
      </p:pic>
      <p:sp>
        <p:nvSpPr>
          <p:cNvPr id="7" name="TextBox 6"/>
          <p:cNvSpPr txBox="1"/>
          <p:nvPr/>
        </p:nvSpPr>
        <p:spPr>
          <a:xfrm>
            <a:off x="346840"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Ontario Ministry of Health and Long-Term Care, 2018</a:t>
            </a:r>
            <a:endParaRPr lang="en-US" sz="1200" dirty="0"/>
          </a:p>
        </p:txBody>
      </p:sp>
    </p:spTree>
    <p:extLst>
      <p:ext uri="{BB962C8B-B14F-4D97-AF65-F5344CB8AC3E}">
        <p14:creationId xmlns:p14="http://schemas.microsoft.com/office/powerpoint/2010/main" val="25167394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If naloxone is NOT working</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Reasons a person may not respond to naloxone: </a:t>
            </a:r>
          </a:p>
          <a:p>
            <a:pPr>
              <a:buFontTx/>
              <a:buChar char="-"/>
            </a:pPr>
            <a:r>
              <a:rPr lang="en-CA" dirty="0" smtClean="0"/>
              <a:t>The person is not under the influence of opioids.</a:t>
            </a:r>
          </a:p>
          <a:p>
            <a:pPr lvl="1">
              <a:buFontTx/>
              <a:buChar char="-"/>
            </a:pPr>
            <a:r>
              <a:rPr lang="en-CA" dirty="0" smtClean="0"/>
              <a:t>Administering naloxone will not harm them.</a:t>
            </a:r>
          </a:p>
          <a:p>
            <a:pPr lvl="1">
              <a:buFontTx/>
              <a:buChar char="-"/>
            </a:pPr>
            <a:r>
              <a:rPr lang="en-CA" dirty="0" smtClean="0"/>
              <a:t>There could be another serious medical issue. </a:t>
            </a:r>
            <a:endParaRPr lang="en-CA" strike="sngStrike" dirty="0" smtClean="0"/>
          </a:p>
          <a:p>
            <a:pPr>
              <a:buFontTx/>
              <a:buChar char="-"/>
            </a:pPr>
            <a:r>
              <a:rPr lang="en-CA" dirty="0" smtClean="0"/>
              <a:t>A higher dose of naloxone is needed.</a:t>
            </a:r>
          </a:p>
          <a:p>
            <a:pPr lvl="1">
              <a:buFontTx/>
              <a:buChar char="-"/>
            </a:pPr>
            <a:r>
              <a:rPr lang="en-CA" dirty="0" smtClean="0"/>
              <a:t>Some fentanyl analogues require additional doses of naloxone.</a:t>
            </a:r>
          </a:p>
          <a:p>
            <a:pPr marL="0" indent="0">
              <a:buNone/>
            </a:pPr>
            <a:endParaRPr lang="en-CA" dirty="0" smtClean="0"/>
          </a:p>
          <a:p>
            <a:pPr marL="0" indent="0">
              <a:buNone/>
            </a:pPr>
            <a:r>
              <a:rPr lang="en-CA" dirty="0" smtClean="0"/>
              <a:t>911 should already have been called regardless.</a:t>
            </a:r>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187648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is an overdose? What is naloxone?</a:t>
            </a:r>
            <a:endParaRPr lang="en-CA" dirty="0">
              <a:solidFill>
                <a:srgbClr val="FF0000"/>
              </a:solidFill>
            </a:endParaRPr>
          </a:p>
        </p:txBody>
      </p:sp>
      <p:sp>
        <p:nvSpPr>
          <p:cNvPr id="3" name="Content Placeholder 2"/>
          <p:cNvSpPr>
            <a:spLocks noGrp="1"/>
          </p:cNvSpPr>
          <p:nvPr>
            <p:ph idx="1"/>
          </p:nvPr>
        </p:nvSpPr>
        <p:spPr>
          <a:xfrm>
            <a:off x="838200" y="1578077"/>
            <a:ext cx="10515600" cy="4598886"/>
          </a:xfrm>
        </p:spPr>
        <p:txBody>
          <a:bodyPr>
            <a:normAutofit fontScale="92500" lnSpcReduction="20000"/>
          </a:bodyPr>
          <a:lstStyle/>
          <a:p>
            <a:r>
              <a:rPr lang="en-CA" dirty="0" smtClean="0"/>
              <a:t>An overdose happens when a person takes an amount of a drug, or combination of drugs, that is more than their body can handle.</a:t>
            </a:r>
          </a:p>
          <a:p>
            <a:endParaRPr lang="en-CA" dirty="0" smtClean="0"/>
          </a:p>
          <a:p>
            <a:r>
              <a:rPr lang="en-CA" dirty="0" smtClean="0"/>
              <a:t>As a result, the central nervous system is not able to control basic life functions, like breathing or body temperature, and the person may lose consciousness.</a:t>
            </a:r>
          </a:p>
          <a:p>
            <a:endParaRPr lang="en-CA" dirty="0" smtClean="0"/>
          </a:p>
          <a:p>
            <a:r>
              <a:rPr lang="en-CA" dirty="0" smtClean="0"/>
              <a:t>Both people new to taking drugs and people experienced with taking drugs can overdose.</a:t>
            </a:r>
          </a:p>
          <a:p>
            <a:endParaRPr lang="en-CA" dirty="0" smtClean="0"/>
          </a:p>
          <a:p>
            <a:r>
              <a:rPr lang="en-CA" dirty="0" smtClean="0"/>
              <a:t>Naloxone is a medication that can temporarily reverse an opioid overdose. It is safe and easy to use.</a:t>
            </a:r>
          </a:p>
          <a:p>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924124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After an overdose</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When naloxone starts working the individual may:</a:t>
            </a:r>
          </a:p>
          <a:p>
            <a:r>
              <a:rPr lang="en-CA" dirty="0" smtClean="0"/>
              <a:t>Wake up suddenly or slowly.</a:t>
            </a:r>
          </a:p>
          <a:p>
            <a:r>
              <a:rPr lang="en-CA" dirty="0" smtClean="0"/>
              <a:t>Experience mild to severe withdrawal symptoms.</a:t>
            </a:r>
          </a:p>
          <a:p>
            <a:pPr lvl="1"/>
            <a:r>
              <a:rPr lang="en-CA" dirty="0" smtClean="0"/>
              <a:t>They may feel sick or be sweating; they may also throw up or soil themselves.</a:t>
            </a:r>
          </a:p>
          <a:p>
            <a:pPr lvl="1"/>
            <a:r>
              <a:rPr lang="en-CA" dirty="0" smtClean="0"/>
              <a:t>Explain that these symptoms will go away as the naloxone wears off (30-90 minutes).</a:t>
            </a:r>
          </a:p>
          <a:p>
            <a:r>
              <a:rPr lang="en-CA" dirty="0" smtClean="0"/>
              <a:t>Want </a:t>
            </a:r>
            <a:r>
              <a:rPr lang="en-CA" dirty="0"/>
              <a:t>to use more </a:t>
            </a:r>
            <a:r>
              <a:rPr lang="en-CA" dirty="0" smtClean="0"/>
              <a:t>drugs</a:t>
            </a:r>
          </a:p>
          <a:p>
            <a:pPr lvl="1"/>
            <a:r>
              <a:rPr lang="en-CA" dirty="0" smtClean="0"/>
              <a:t>Explain that taking more drugs will be a waste as the naloxone will block any more drugs’ effects. </a:t>
            </a:r>
          </a:p>
          <a:p>
            <a:pPr lvl="1"/>
            <a:r>
              <a:rPr lang="en-CA" dirty="0" smtClean="0"/>
              <a:t>It can also further increase the risk of overdosing again.</a:t>
            </a:r>
            <a:endParaRPr lang="en-CA" dirty="0"/>
          </a:p>
          <a:p>
            <a:endParaRPr lang="en-CA" dirty="0" smtClean="0"/>
          </a:p>
          <a:p>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261762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Caring for someone after an overdose</a:t>
            </a:r>
            <a:endParaRPr lang="en-CA" dirty="0"/>
          </a:p>
        </p:txBody>
      </p:sp>
      <p:sp>
        <p:nvSpPr>
          <p:cNvPr id="3" name="Content Placeholder 2"/>
          <p:cNvSpPr>
            <a:spLocks noGrp="1"/>
          </p:cNvSpPr>
          <p:nvPr>
            <p:ph idx="1"/>
          </p:nvPr>
        </p:nvSpPr>
        <p:spPr/>
        <p:txBody>
          <a:bodyPr>
            <a:normAutofit/>
          </a:bodyPr>
          <a:lstStyle/>
          <a:p>
            <a:r>
              <a:rPr lang="en-CA" dirty="0" smtClean="0"/>
              <a:t>Provide emotional support and reassurance, and explain what has happened.</a:t>
            </a:r>
            <a:endParaRPr lang="en-CA" dirty="0"/>
          </a:p>
          <a:p>
            <a:r>
              <a:rPr lang="en-CA" dirty="0" smtClean="0"/>
              <a:t>Monitor and prepare in case they lose consciousness again as the naloxone wears off. </a:t>
            </a:r>
            <a:endParaRPr lang="en-CA" dirty="0"/>
          </a:p>
          <a:p>
            <a:pPr lvl="1"/>
            <a:r>
              <a:rPr lang="en-CA" dirty="0" smtClean="0"/>
              <a:t>Let them know more naloxone may need to be given if that happens.</a:t>
            </a:r>
          </a:p>
          <a:p>
            <a:r>
              <a:rPr lang="en-CA" dirty="0" smtClean="0"/>
              <a:t>If paramedics were not called, suggest a trip to the hospital for further observation. </a:t>
            </a:r>
          </a:p>
          <a:p>
            <a:r>
              <a:rPr lang="en-CA" dirty="0" smtClean="0"/>
              <a:t>Check in with a friend or colleague if you need to debrief afterwards. Self-care is important.</a:t>
            </a:r>
          </a:p>
          <a:p>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6416231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Overdose response myths</a:t>
            </a:r>
            <a:endParaRPr lang="en-CA" dirty="0"/>
          </a:p>
        </p:txBody>
      </p:sp>
      <p:graphicFrame>
        <p:nvGraphicFramePr>
          <p:cNvPr id="6" name="Content Placeholder 3"/>
          <p:cNvGraphicFramePr>
            <a:graphicFrameLocks/>
          </p:cNvGraphicFramePr>
          <p:nvPr>
            <p:extLst>
              <p:ext uri="{D42A27DB-BD31-4B8C-83A1-F6EECF244321}">
                <p14:modId xmlns:p14="http://schemas.microsoft.com/office/powerpoint/2010/main" val="3993595720"/>
              </p:ext>
            </p:extLst>
          </p:nvPr>
        </p:nvGraphicFramePr>
        <p:xfrm>
          <a:off x="629558" y="1476368"/>
          <a:ext cx="10932885" cy="4421855"/>
        </p:xfrm>
        <a:graphic>
          <a:graphicData uri="http://schemas.openxmlformats.org/drawingml/2006/table">
            <a:tbl>
              <a:tblPr firstRow="1" bandRow="1">
                <a:tableStyleId>{72833802-FEF1-4C79-8D5D-14CF1EAF98D9}</a:tableStyleId>
              </a:tblPr>
              <a:tblGrid>
                <a:gridCol w="6099629">
                  <a:extLst>
                    <a:ext uri="{9D8B030D-6E8A-4147-A177-3AD203B41FA5}">
                      <a16:colId xmlns:a16="http://schemas.microsoft.com/office/drawing/2014/main" val="20000"/>
                    </a:ext>
                  </a:extLst>
                </a:gridCol>
                <a:gridCol w="4833256">
                  <a:extLst>
                    <a:ext uri="{9D8B030D-6E8A-4147-A177-3AD203B41FA5}">
                      <a16:colId xmlns:a16="http://schemas.microsoft.com/office/drawing/2014/main" val="20001"/>
                    </a:ext>
                  </a:extLst>
                </a:gridCol>
              </a:tblGrid>
              <a:tr h="709612">
                <a:tc>
                  <a:txBody>
                    <a:bodyPr/>
                    <a:lstStyle/>
                    <a:p>
                      <a:pPr marL="57150" lvl="1" indent="-57150" algn="ctr" defTabSz="222250">
                        <a:lnSpc>
                          <a:spcPct val="90000"/>
                        </a:lnSpc>
                        <a:spcAft>
                          <a:spcPct val="15000"/>
                        </a:spcAft>
                        <a:defRPr/>
                      </a:pPr>
                      <a:r>
                        <a:rPr lang="en-CA" sz="3200" b="1" dirty="0" smtClean="0">
                          <a:solidFill>
                            <a:schemeClr val="tx1"/>
                          </a:solidFill>
                        </a:rPr>
                        <a:t>Do Not</a:t>
                      </a:r>
                      <a:endParaRPr lang="en-CA" sz="32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CA" sz="3200" strike="noStrike" dirty="0" smtClean="0">
                          <a:solidFill>
                            <a:schemeClr val="bg1"/>
                          </a:solidFill>
                        </a:rPr>
                        <a:t>Risks</a:t>
                      </a:r>
                      <a:endParaRPr lang="en-CA" sz="2400" strike="sngStrike"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679871">
                <a:tc>
                  <a:txBody>
                    <a:bodyPr/>
                    <a:lstStyle/>
                    <a:p>
                      <a:pPr marL="57150" lvl="1" indent="-57150" algn="l" defTabSz="222250">
                        <a:lnSpc>
                          <a:spcPct val="90000"/>
                        </a:lnSpc>
                        <a:spcAft>
                          <a:spcPct val="15000"/>
                        </a:spcAft>
                        <a:buFontTx/>
                        <a:buNone/>
                        <a:defRPr/>
                      </a:pPr>
                      <a:r>
                        <a:rPr lang="en-US" sz="2000" b="0" dirty="0" smtClean="0">
                          <a:solidFill>
                            <a:schemeClr val="tx1"/>
                          </a:solidFill>
                        </a:rPr>
                        <a:t>Put the person in a bath/cold water</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r" defTabSz="914400" rtl="0" eaLnBrk="1" fontAlgn="auto" latinLnBrk="0" hangingPunct="1">
                        <a:lnSpc>
                          <a:spcPct val="100000"/>
                        </a:lnSpc>
                        <a:spcBef>
                          <a:spcPts val="0"/>
                        </a:spcBef>
                        <a:spcAft>
                          <a:spcPts val="0"/>
                        </a:spcAft>
                        <a:buClrTx/>
                        <a:buSzTx/>
                        <a:buFontTx/>
                        <a:buNone/>
                        <a:tabLst/>
                        <a:defRPr/>
                      </a:pPr>
                      <a:r>
                        <a:rPr lang="en-US" sz="2000" b="0" dirty="0" smtClean="0">
                          <a:solidFill>
                            <a:schemeClr val="tx1"/>
                          </a:solidFill>
                        </a:rPr>
                        <a:t>Person</a:t>
                      </a:r>
                      <a:r>
                        <a:rPr lang="en-US" sz="2000" b="0" baseline="0" dirty="0" smtClean="0">
                          <a:solidFill>
                            <a:schemeClr val="tx1"/>
                          </a:solidFill>
                        </a:rPr>
                        <a:t> c</a:t>
                      </a:r>
                      <a:r>
                        <a:rPr lang="en-US" sz="2000" b="0" dirty="0" smtClean="0">
                          <a:solidFill>
                            <a:schemeClr val="tx1"/>
                          </a:solidFill>
                        </a:rPr>
                        <a:t>ould drown or go into shock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46857">
                <a:tc>
                  <a:txBody>
                    <a:bodyPr/>
                    <a:lstStyle/>
                    <a:p>
                      <a:pPr algn="l"/>
                      <a:r>
                        <a:rPr lang="en-US" sz="2000" b="0" dirty="0" smtClean="0">
                          <a:solidFill>
                            <a:schemeClr val="tx1"/>
                          </a:solidFill>
                        </a:rPr>
                        <a:t>Induce vomiting </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chemeClr val="tx1"/>
                          </a:solidFill>
                        </a:rPr>
                        <a:t>Could cause choking</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47650">
                <a:tc>
                  <a:txBody>
                    <a:bodyPr/>
                    <a:lstStyle/>
                    <a:p>
                      <a:pPr marL="57150" lvl="1" indent="-57150" algn="l" defTabSz="222250">
                        <a:lnSpc>
                          <a:spcPct val="90000"/>
                        </a:lnSpc>
                        <a:spcAft>
                          <a:spcPct val="15000"/>
                        </a:spcAft>
                        <a:buFontTx/>
                        <a:buNone/>
                        <a:defRPr/>
                      </a:pPr>
                      <a:r>
                        <a:rPr lang="en-US" sz="2000" b="0" dirty="0" smtClean="0">
                          <a:solidFill>
                            <a:schemeClr val="tx1"/>
                          </a:solidFill>
                        </a:rPr>
                        <a:t>Inject them with anything (saltwater, cocaine, milk) other than naloxone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2000" b="0" dirty="0" smtClean="0">
                          <a:solidFill>
                            <a:schemeClr val="tx1"/>
                          </a:solidFill>
                        </a:rPr>
                        <a:t>Will not help and could cause more</a:t>
                      </a:r>
                      <a:r>
                        <a:rPr lang="en-CA" sz="2000" b="0" baseline="0" dirty="0" smtClean="0">
                          <a:solidFill>
                            <a:schemeClr val="tx1"/>
                          </a:solidFill>
                        </a:rPr>
                        <a:t> harm</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822960">
                <a:tc>
                  <a:txBody>
                    <a:bodyPr/>
                    <a:lstStyle/>
                    <a:p>
                      <a:pPr algn="l"/>
                      <a:r>
                        <a:rPr lang="en-US" sz="2000" b="0" dirty="0" smtClean="0">
                          <a:solidFill>
                            <a:schemeClr val="tx1"/>
                          </a:solidFill>
                        </a:rPr>
                        <a:t>Slap them too hard, kick them</a:t>
                      </a:r>
                      <a:r>
                        <a:rPr lang="en-US" sz="2000" b="0" baseline="0" dirty="0" smtClean="0">
                          <a:solidFill>
                            <a:schemeClr val="tx1"/>
                          </a:solidFill>
                        </a:rPr>
                        <a:t> </a:t>
                      </a:r>
                      <a:r>
                        <a:rPr lang="en-US" sz="2000" b="0" dirty="0" smtClean="0">
                          <a:solidFill>
                            <a:schemeClr val="tx1"/>
                          </a:solidFill>
                        </a:rPr>
                        <a:t>in the testicles, burn the bottom of their feet</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2000" b="0" dirty="0" smtClean="0">
                          <a:solidFill>
                            <a:schemeClr val="tx1"/>
                          </a:solidFill>
                        </a:rPr>
                        <a:t>Could cause serious harm </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14905">
                <a:tc>
                  <a:txBody>
                    <a:bodyPr/>
                    <a:lstStyle/>
                    <a:p>
                      <a:pPr marL="57150" lvl="1" indent="-57150" algn="l" defTabSz="222250">
                        <a:lnSpc>
                          <a:spcPct val="90000"/>
                        </a:lnSpc>
                        <a:spcAft>
                          <a:spcPct val="15000"/>
                        </a:spcAft>
                        <a:buFontTx/>
                        <a:buNone/>
                        <a:defRPr/>
                      </a:pPr>
                      <a:r>
                        <a:rPr lang="en-US" sz="2000" b="0" dirty="0" smtClean="0">
                          <a:solidFill>
                            <a:schemeClr val="tx1"/>
                          </a:solidFill>
                        </a:rPr>
                        <a:t>Let them sleep it off!</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CA" sz="2000" b="0" dirty="0" smtClean="0">
                          <a:solidFill>
                            <a:schemeClr val="tx1"/>
                          </a:solidFill>
                        </a:rPr>
                        <a:t>Person could stop breathing and die</a:t>
                      </a:r>
                      <a:endParaRPr lang="en-CA" sz="200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2260212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Preventing opioid overdose</a:t>
            </a:r>
            <a:br>
              <a:rPr lang="en-CA" dirty="0" smtClean="0"/>
            </a:br>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2598702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Preventing opioid overdose</a:t>
            </a:r>
            <a:endParaRPr lang="en-CA" dirty="0"/>
          </a:p>
        </p:txBody>
      </p:sp>
      <p:sp>
        <p:nvSpPr>
          <p:cNvPr id="3" name="Content Placeholder 2"/>
          <p:cNvSpPr>
            <a:spLocks noGrp="1"/>
          </p:cNvSpPr>
          <p:nvPr>
            <p:ph idx="1"/>
          </p:nvPr>
        </p:nvSpPr>
        <p:spPr/>
        <p:txBody>
          <a:bodyPr>
            <a:normAutofit/>
          </a:bodyPr>
          <a:lstStyle/>
          <a:p>
            <a:pPr marL="0" indent="0">
              <a:buNone/>
            </a:pPr>
            <a:r>
              <a:rPr lang="en-CA" dirty="0"/>
              <a:t>Reducing the risk of an opioid overdose if using prescription </a:t>
            </a:r>
            <a:r>
              <a:rPr lang="en-CA" dirty="0" smtClean="0"/>
              <a:t>opioids:</a:t>
            </a:r>
            <a:endParaRPr lang="en-CA" dirty="0"/>
          </a:p>
          <a:p>
            <a:r>
              <a:rPr lang="en-CA" dirty="0"/>
              <a:t>Consider locking up your </a:t>
            </a:r>
            <a:r>
              <a:rPr lang="en-CA" dirty="0" smtClean="0"/>
              <a:t>opioids.</a:t>
            </a:r>
          </a:p>
          <a:p>
            <a:r>
              <a:rPr lang="en-CA" dirty="0" smtClean="0"/>
              <a:t>Keep </a:t>
            </a:r>
            <a:r>
              <a:rPr lang="en-CA" dirty="0"/>
              <a:t>them away from children, </a:t>
            </a:r>
            <a:r>
              <a:rPr lang="en-CA" dirty="0" smtClean="0"/>
              <a:t>youth and </a:t>
            </a:r>
            <a:r>
              <a:rPr lang="en-CA" dirty="0"/>
              <a:t>other adults in your </a:t>
            </a:r>
            <a:r>
              <a:rPr lang="en-CA" dirty="0" smtClean="0"/>
              <a:t>home.</a:t>
            </a:r>
            <a:endParaRPr lang="en-CA" dirty="0"/>
          </a:p>
          <a:p>
            <a:r>
              <a:rPr lang="en-CA" dirty="0"/>
              <a:t>Return unused opioids to a </a:t>
            </a:r>
            <a:r>
              <a:rPr lang="en-CA" dirty="0" smtClean="0"/>
              <a:t>pharmacy. Do </a:t>
            </a:r>
            <a:r>
              <a:rPr lang="en-CA" dirty="0"/>
              <a:t>not keep them for the future – if you need </a:t>
            </a:r>
            <a:r>
              <a:rPr lang="en-CA" dirty="0" smtClean="0"/>
              <a:t>them, </a:t>
            </a:r>
            <a:r>
              <a:rPr lang="en-CA" dirty="0"/>
              <a:t>a doctor will prescribe them to </a:t>
            </a:r>
            <a:r>
              <a:rPr lang="en-CA" dirty="0" smtClean="0"/>
              <a:t>you.</a:t>
            </a:r>
            <a:endParaRPr lang="en-CA" dirty="0"/>
          </a:p>
          <a:p>
            <a:r>
              <a:rPr lang="en-CA" dirty="0"/>
              <a:t>Don’t give anyone else your prescription opioids for any reason, or take opioids prescribed to someone </a:t>
            </a:r>
            <a:r>
              <a:rPr lang="en-CA" dirty="0" smtClean="0"/>
              <a:t>else.</a:t>
            </a:r>
            <a:endParaRPr lang="en-CA" dirty="0"/>
          </a:p>
          <a:p>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2491680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Preventing opioid overdose</a:t>
            </a:r>
            <a:endParaRPr lang="en-CA" dirty="0"/>
          </a:p>
        </p:txBody>
      </p:sp>
      <p:sp>
        <p:nvSpPr>
          <p:cNvPr id="3" name="Content Placeholder 2"/>
          <p:cNvSpPr>
            <a:spLocks noGrp="1"/>
          </p:cNvSpPr>
          <p:nvPr>
            <p:ph idx="1"/>
          </p:nvPr>
        </p:nvSpPr>
        <p:spPr/>
        <p:txBody>
          <a:bodyPr>
            <a:normAutofit/>
          </a:bodyPr>
          <a:lstStyle/>
          <a:p>
            <a:pPr marL="0" indent="0">
              <a:buNone/>
            </a:pPr>
            <a:r>
              <a:rPr lang="en-CA" dirty="0" smtClean="0"/>
              <a:t>Key principles for preventing opioid overdose:</a:t>
            </a:r>
          </a:p>
          <a:p>
            <a:pPr marL="0" indent="0">
              <a:buNone/>
            </a:pPr>
            <a:endParaRPr lang="en-CA" dirty="0" smtClean="0"/>
          </a:p>
          <a:p>
            <a:r>
              <a:rPr lang="en-CA" dirty="0" smtClean="0"/>
              <a:t>Do not use alone</a:t>
            </a:r>
            <a:endParaRPr lang="en-CA" strike="sngStrike" dirty="0" smtClean="0"/>
          </a:p>
          <a:p>
            <a:r>
              <a:rPr lang="en-CA" dirty="0" smtClean="0"/>
              <a:t>Be aware of your tolerance</a:t>
            </a:r>
          </a:p>
          <a:p>
            <a:r>
              <a:rPr lang="en-CA" dirty="0" smtClean="0"/>
              <a:t>Avoid mixing drugs</a:t>
            </a:r>
          </a:p>
          <a:p>
            <a:r>
              <a:rPr lang="en-CA" dirty="0" smtClean="0"/>
              <a:t>Know the quality of your drug(s)</a:t>
            </a:r>
            <a:endParaRPr lang="en-CA" strike="sngStrike" dirty="0" smtClean="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440318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Don’t use alone</a:t>
            </a:r>
            <a:endParaRPr lang="en-CA" dirty="0"/>
          </a:p>
        </p:txBody>
      </p:sp>
      <p:sp>
        <p:nvSpPr>
          <p:cNvPr id="6" name="Content Placeholder 2"/>
          <p:cNvSpPr txBox="1">
            <a:spLocks/>
          </p:cNvSpPr>
          <p:nvPr/>
        </p:nvSpPr>
        <p:spPr>
          <a:xfrm>
            <a:off x="838200" y="1568955"/>
            <a:ext cx="10515600" cy="1153581"/>
          </a:xfrm>
          <a:prstGeom prst="rect">
            <a:avLst/>
          </a:prstGeom>
          <a:ln w="57150">
            <a:solidFill>
              <a:srgbClr val="92D05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lnSpc>
                <a:spcPts val="3600"/>
              </a:lnSpc>
              <a:spcBef>
                <a:spcPts val="1200"/>
              </a:spcBef>
              <a:spcAft>
                <a:spcPts val="1200"/>
              </a:spcAft>
              <a:buFont typeface="Arial" panose="020B0604020202020204" pitchFamily="34" charset="0"/>
              <a:buNone/>
            </a:pPr>
            <a:r>
              <a:rPr lang="en-CA" altLang="en-US" sz="3200" dirty="0" smtClean="0">
                <a:ea typeface="ＭＳ Ｐゴシック" panose="020B0600070205080204" pitchFamily="34" charset="-128"/>
                <a:cs typeface="Arial" panose="020B0604020202020204" pitchFamily="34" charset="0"/>
              </a:rPr>
              <a:t>If you overdose alone, no one will be able to help you</a:t>
            </a:r>
            <a:r>
              <a:rPr lang="en-CA" altLang="en-US" sz="3200" dirty="0" smtClean="0">
                <a:latin typeface="Arial" panose="020B0604020202020204" pitchFamily="34" charset="0"/>
                <a:ea typeface="ＭＳ Ｐゴシック" panose="020B0600070205080204" pitchFamily="34" charset="-128"/>
                <a:cs typeface="Arial" panose="020B0604020202020204" pitchFamily="34" charset="0"/>
              </a:rPr>
              <a:t>.</a:t>
            </a:r>
            <a:endParaRPr lang="en-CA" altLang="en-US" sz="3200"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7" name="TextBox 6"/>
          <p:cNvSpPr txBox="1"/>
          <p:nvPr/>
        </p:nvSpPr>
        <p:spPr>
          <a:xfrm>
            <a:off x="838200" y="2971800"/>
            <a:ext cx="10515600" cy="2677656"/>
          </a:xfrm>
          <a:prstGeom prst="rect">
            <a:avLst/>
          </a:prstGeom>
          <a:solidFill>
            <a:schemeClr val="accent6"/>
          </a:solidFill>
          <a:ln w="57150">
            <a:noFill/>
          </a:ln>
        </p:spPr>
        <p:txBody>
          <a:bodyPr wrap="square" rtlCol="0">
            <a:spAutoFit/>
          </a:bodyPr>
          <a:lstStyle/>
          <a:p>
            <a:pPr>
              <a:lnSpc>
                <a:spcPts val="3600"/>
              </a:lnSpc>
              <a:buClr>
                <a:schemeClr val="tx1"/>
              </a:buClr>
            </a:pPr>
            <a:r>
              <a:rPr lang="en-CA" sz="3200" dirty="0" smtClean="0">
                <a:latin typeface="+mn-lt"/>
                <a:cs typeface="Arial" panose="020B0604020202020204" pitchFamily="34" charset="0"/>
              </a:rPr>
              <a:t>Prevention:</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Fix with a friend </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Call someone to let them know you are about to use</a:t>
            </a:r>
            <a:endParaRPr lang="en-CA" sz="2800" dirty="0">
              <a:cs typeface="Arial" panose="020B0604020202020204" pitchFamily="34" charset="0"/>
            </a:endParaRP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Set up call or text check-ins</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Leave your door unlocked</a:t>
            </a:r>
          </a:p>
          <a:p>
            <a:pPr marL="285750" indent="-285750">
              <a:buFont typeface="Wingdings" panose="05000000000000000000" pitchFamily="2" charset="2"/>
              <a:buChar char="Ø"/>
            </a:pPr>
            <a:endParaRPr lang="en-CA" dirty="0">
              <a:solidFill>
                <a:srgbClr val="FFFFFF"/>
              </a:solidFill>
              <a:latin typeface="Gill Sans MT"/>
            </a:endParaRPr>
          </a:p>
        </p:txBody>
      </p:sp>
    </p:spTree>
    <p:extLst>
      <p:ext uri="{BB962C8B-B14F-4D97-AF65-F5344CB8AC3E}">
        <p14:creationId xmlns:p14="http://schemas.microsoft.com/office/powerpoint/2010/main" val="801829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CA" dirty="0" smtClean="0"/>
              <a:t>Be aware of your tolerance</a:t>
            </a:r>
            <a:endParaRPr lang="en-CA" dirty="0"/>
          </a:p>
        </p:txBody>
      </p:sp>
      <p:sp>
        <p:nvSpPr>
          <p:cNvPr id="6" name="Content Placeholder 2"/>
          <p:cNvSpPr txBox="1">
            <a:spLocks/>
          </p:cNvSpPr>
          <p:nvPr/>
        </p:nvSpPr>
        <p:spPr>
          <a:xfrm>
            <a:off x="838200" y="1017163"/>
            <a:ext cx="10515600" cy="3104645"/>
          </a:xfrm>
          <a:prstGeom prst="rect">
            <a:avLst/>
          </a:prstGeom>
          <a:ln w="57150">
            <a:solidFill>
              <a:srgbClr val="92D05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lnSpc>
                <a:spcPts val="3600"/>
              </a:lnSpc>
              <a:spcBef>
                <a:spcPts val="0"/>
              </a:spcBef>
              <a:buFont typeface="Arial" panose="020B0604020202020204" pitchFamily="34" charset="0"/>
              <a:buNone/>
            </a:pPr>
            <a:r>
              <a:rPr lang="en-CA" altLang="en-US" sz="3200" dirty="0" smtClean="0">
                <a:ea typeface="ＭＳ Ｐゴシック" panose="020B0600070205080204" pitchFamily="34" charset="-128"/>
                <a:cs typeface="Arial" panose="020B0604020202020204" pitchFamily="34" charset="0"/>
              </a:rPr>
              <a:t>A person’s ability to withstand the effects of a drug</a:t>
            </a:r>
          </a:p>
          <a:p>
            <a:pPr marL="914400" lvl="1" indent="-457200">
              <a:lnSpc>
                <a:spcPts val="3600"/>
              </a:lnSpc>
              <a:spcBef>
                <a:spcPts val="0"/>
              </a:spcBef>
              <a:buClr>
                <a:schemeClr val="tx1"/>
              </a:buClr>
              <a:buSzPct val="100000"/>
            </a:pPr>
            <a:r>
              <a:rPr lang="en-CA" sz="2800" dirty="0" smtClean="0">
                <a:latin typeface="+mn-lt"/>
                <a:cs typeface="Arial" panose="020B0604020202020204" pitchFamily="34" charset="0"/>
              </a:rPr>
              <a:t>Develops over time</a:t>
            </a:r>
          </a:p>
          <a:p>
            <a:pPr marL="914400" lvl="1" indent="-457200">
              <a:lnSpc>
                <a:spcPts val="3600"/>
              </a:lnSpc>
              <a:spcBef>
                <a:spcPts val="0"/>
              </a:spcBef>
              <a:buClr>
                <a:schemeClr val="tx1"/>
              </a:buClr>
              <a:buSzPct val="100000"/>
            </a:pPr>
            <a:r>
              <a:rPr lang="en-CA" altLang="en-US" sz="2800" dirty="0" smtClean="0">
                <a:ea typeface="ＭＳ Ｐゴシック" panose="020B0600070205080204" pitchFamily="34" charset="-128"/>
                <a:cs typeface="Arial" panose="020B0604020202020204" pitchFamily="34" charset="0"/>
              </a:rPr>
              <a:t>Can be affected by: age; weight; health; stress; situation</a:t>
            </a:r>
          </a:p>
          <a:p>
            <a:pPr marL="914400" lvl="1" indent="-457200">
              <a:lnSpc>
                <a:spcPts val="3600"/>
              </a:lnSpc>
              <a:spcBef>
                <a:spcPts val="0"/>
              </a:spcBef>
              <a:buClr>
                <a:schemeClr val="tx1"/>
              </a:buClr>
              <a:buSzPct val="100000"/>
            </a:pPr>
            <a:r>
              <a:rPr lang="en-CA" altLang="en-US" sz="2800" dirty="0" smtClean="0">
                <a:ea typeface="ＭＳ Ｐゴシック" panose="020B0600070205080204" pitchFamily="34" charset="-128"/>
                <a:cs typeface="Arial" panose="020B0604020202020204" pitchFamily="34" charset="0"/>
              </a:rPr>
              <a:t>Can rapidly decrease when they have taken a break from using either street or prescription drugs</a:t>
            </a:r>
          </a:p>
          <a:p>
            <a:pPr marL="1371600" lvl="2" indent="-457200">
              <a:lnSpc>
                <a:spcPts val="3600"/>
              </a:lnSpc>
              <a:spcBef>
                <a:spcPts val="0"/>
              </a:spcBef>
              <a:buClr>
                <a:schemeClr val="tx1"/>
              </a:buClr>
              <a:buSzPct val="100000"/>
            </a:pPr>
            <a:r>
              <a:rPr lang="en-CA" altLang="en-US" dirty="0" smtClean="0">
                <a:ea typeface="ＭＳ Ｐゴシック" panose="020B0600070205080204" pitchFamily="34" charset="-128"/>
                <a:cs typeface="Arial" panose="020B0604020202020204" pitchFamily="34" charset="0"/>
              </a:rPr>
              <a:t>E.g., time in prison; drug treatment programs; hospital stays</a:t>
            </a:r>
            <a:endParaRPr lang="en-CA" altLang="en-US" sz="2800" dirty="0">
              <a:ea typeface="ＭＳ Ｐゴシック" panose="020B0600070205080204" pitchFamily="34" charset="-128"/>
              <a:cs typeface="Arial" panose="020B0604020202020204" pitchFamily="34" charset="0"/>
            </a:endParaRPr>
          </a:p>
        </p:txBody>
      </p:sp>
      <p:sp>
        <p:nvSpPr>
          <p:cNvPr id="7" name="TextBox 6"/>
          <p:cNvSpPr txBox="1"/>
          <p:nvPr/>
        </p:nvSpPr>
        <p:spPr>
          <a:xfrm>
            <a:off x="838200" y="4283759"/>
            <a:ext cx="10515600" cy="1938992"/>
          </a:xfrm>
          <a:prstGeom prst="rect">
            <a:avLst/>
          </a:prstGeom>
          <a:solidFill>
            <a:schemeClr val="accent6"/>
          </a:solidFill>
          <a:ln w="57150">
            <a:noFill/>
          </a:ln>
        </p:spPr>
        <p:txBody>
          <a:bodyPr wrap="square" rtlCol="0">
            <a:spAutoFit/>
          </a:bodyPr>
          <a:lstStyle/>
          <a:p>
            <a:pPr>
              <a:lnSpc>
                <a:spcPts val="3600"/>
              </a:lnSpc>
              <a:buClr>
                <a:schemeClr val="tx1"/>
              </a:buClr>
            </a:pPr>
            <a:r>
              <a:rPr lang="en-CA" sz="3200" dirty="0" smtClean="0">
                <a:latin typeface="+mn-lt"/>
                <a:cs typeface="Arial" panose="020B0604020202020204" pitchFamily="34" charset="0"/>
              </a:rPr>
              <a:t>Prevention:</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Use less drugs when tolerance may be lower</a:t>
            </a:r>
          </a:p>
          <a:p>
            <a:pPr marL="914400" lvl="1" indent="-457200">
              <a:lnSpc>
                <a:spcPts val="3600"/>
              </a:lnSpc>
              <a:buClr>
                <a:schemeClr val="tx1"/>
              </a:buClr>
              <a:buSzPct val="100000"/>
              <a:buFont typeface="Arial" panose="020B0604020202020204" pitchFamily="34" charset="0"/>
              <a:buChar char="•"/>
            </a:pPr>
            <a:r>
              <a:rPr lang="en-CA" sz="2800" dirty="0" smtClean="0">
                <a:cs typeface="Arial" panose="020B0604020202020204" pitchFamily="34" charset="0"/>
              </a:rPr>
              <a:t>Use small amounts to test your tolerance</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Use by smoking, snorting or swallowing instead of injecting</a:t>
            </a:r>
          </a:p>
        </p:txBody>
      </p:sp>
    </p:spTree>
    <p:extLst>
      <p:ext uri="{BB962C8B-B14F-4D97-AF65-F5344CB8AC3E}">
        <p14:creationId xmlns:p14="http://schemas.microsoft.com/office/powerpoint/2010/main" val="6043697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Avoid mixing drugs and substances</a:t>
            </a:r>
            <a:endParaRPr lang="en-CA" dirty="0">
              <a:solidFill>
                <a:srgbClr val="FF0000"/>
              </a:solidFill>
            </a:endParaRPr>
          </a:p>
        </p:txBody>
      </p:sp>
      <p:sp>
        <p:nvSpPr>
          <p:cNvPr id="6" name="Content Placeholder 2"/>
          <p:cNvSpPr txBox="1">
            <a:spLocks/>
          </p:cNvSpPr>
          <p:nvPr/>
        </p:nvSpPr>
        <p:spPr>
          <a:xfrm>
            <a:off x="838200" y="1568956"/>
            <a:ext cx="10515600" cy="1678098"/>
          </a:xfrm>
          <a:prstGeom prst="rect">
            <a:avLst/>
          </a:prstGeom>
          <a:ln w="57150">
            <a:solidFill>
              <a:srgbClr val="92D05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lnSpc>
                <a:spcPts val="3600"/>
              </a:lnSpc>
              <a:spcBef>
                <a:spcPts val="1200"/>
              </a:spcBef>
              <a:spcAft>
                <a:spcPts val="1200"/>
              </a:spcAft>
              <a:buNone/>
            </a:pPr>
            <a:r>
              <a:rPr lang="en-CA" altLang="en-US" sz="3200" dirty="0" smtClean="0">
                <a:ea typeface="ＭＳ Ｐゴシック" panose="020B0600070205080204" pitchFamily="34" charset="-128"/>
                <a:cs typeface="Arial" panose="020B0604020202020204" pitchFamily="34" charset="0"/>
              </a:rPr>
              <a:t>Many overdose deaths occur when multiple and different types of</a:t>
            </a:r>
            <a:r>
              <a:rPr lang="en-CA" altLang="en-US" sz="3200" dirty="0" smtClean="0">
                <a:solidFill>
                  <a:srgbClr val="FF0000"/>
                </a:solidFill>
                <a:ea typeface="ＭＳ Ｐゴシック" panose="020B0600070205080204" pitchFamily="34" charset="-128"/>
                <a:cs typeface="Arial" panose="020B0604020202020204" pitchFamily="34" charset="0"/>
              </a:rPr>
              <a:t> </a:t>
            </a:r>
            <a:r>
              <a:rPr lang="en-CA" altLang="en-US" sz="3200" dirty="0" smtClean="0">
                <a:ea typeface="ＭＳ Ｐゴシック" panose="020B0600070205080204" pitchFamily="34" charset="-128"/>
                <a:cs typeface="Arial" panose="020B0604020202020204" pitchFamily="34" charset="0"/>
              </a:rPr>
              <a:t>drugs have been taken.</a:t>
            </a:r>
          </a:p>
        </p:txBody>
      </p:sp>
      <p:sp>
        <p:nvSpPr>
          <p:cNvPr id="7" name="TextBox 6"/>
          <p:cNvSpPr txBox="1"/>
          <p:nvPr/>
        </p:nvSpPr>
        <p:spPr>
          <a:xfrm>
            <a:off x="838200" y="3388568"/>
            <a:ext cx="10515600" cy="3139321"/>
          </a:xfrm>
          <a:prstGeom prst="rect">
            <a:avLst/>
          </a:prstGeom>
          <a:solidFill>
            <a:schemeClr val="accent6"/>
          </a:solidFill>
          <a:ln w="57150">
            <a:noFill/>
          </a:ln>
        </p:spPr>
        <p:txBody>
          <a:bodyPr wrap="square" rtlCol="0">
            <a:spAutoFit/>
          </a:bodyPr>
          <a:lstStyle/>
          <a:p>
            <a:pPr>
              <a:lnSpc>
                <a:spcPts val="3600"/>
              </a:lnSpc>
              <a:buClr>
                <a:schemeClr val="tx1"/>
              </a:buClr>
            </a:pPr>
            <a:r>
              <a:rPr lang="en-CA" sz="3200" dirty="0" smtClean="0">
                <a:latin typeface="+mn-lt"/>
                <a:cs typeface="Arial" panose="020B0604020202020204" pitchFamily="34" charset="0"/>
              </a:rPr>
              <a:t>Prevention:</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Avoid mixing drugs</a:t>
            </a:r>
          </a:p>
          <a:p>
            <a:pPr marL="1371600" lvl="2" indent="-457200">
              <a:lnSpc>
                <a:spcPts val="3600"/>
              </a:lnSpc>
              <a:buClr>
                <a:schemeClr val="tx1"/>
              </a:buClr>
              <a:buSzPct val="100000"/>
              <a:buFont typeface="Arial" panose="020B0604020202020204" pitchFamily="34" charset="0"/>
              <a:buChar char="•"/>
            </a:pPr>
            <a:r>
              <a:rPr lang="en-CA" sz="2800" dirty="0" smtClean="0">
                <a:cs typeface="Arial" panose="020B0604020202020204" pitchFamily="34" charset="0"/>
              </a:rPr>
              <a:t>Especially depressants like </a:t>
            </a:r>
            <a:r>
              <a:rPr lang="en-CA" altLang="en-US" sz="2800" dirty="0" smtClean="0">
                <a:ea typeface="ＭＳ Ｐゴシック" panose="020B0600070205080204" pitchFamily="34" charset="-128"/>
                <a:cs typeface="Arial" panose="020B0604020202020204" pitchFamily="34" charset="0"/>
              </a:rPr>
              <a:t>benzodiazepines, other opioids</a:t>
            </a:r>
            <a:r>
              <a:rPr lang="en-CA" sz="2800" dirty="0" smtClean="0">
                <a:cs typeface="Arial" panose="020B0604020202020204" pitchFamily="34" charset="0"/>
              </a:rPr>
              <a:t>  and </a:t>
            </a:r>
            <a:r>
              <a:rPr lang="en-CA" sz="2800" dirty="0" smtClean="0">
                <a:latin typeface="+mn-lt"/>
                <a:cs typeface="Arial" panose="020B0604020202020204" pitchFamily="34" charset="0"/>
              </a:rPr>
              <a:t>alcohol</a:t>
            </a:r>
          </a:p>
          <a:p>
            <a:pPr marL="914400" lvl="1" indent="-457200">
              <a:lnSpc>
                <a:spcPts val="3600"/>
              </a:lnSpc>
              <a:buClr>
                <a:schemeClr val="tx1"/>
              </a:buClr>
              <a:buSzPct val="100000"/>
              <a:buFont typeface="Arial" panose="020B0604020202020204" pitchFamily="34" charset="0"/>
              <a:buChar char="•"/>
            </a:pPr>
            <a:r>
              <a:rPr lang="en-CA" sz="2800" dirty="0" smtClean="0">
                <a:cs typeface="Arial" panose="020B0604020202020204" pitchFamily="34" charset="0"/>
              </a:rPr>
              <a:t>Try to use only one drug at a time</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If you are mixing, use less of each drug</a:t>
            </a:r>
          </a:p>
          <a:p>
            <a:pPr marL="285750" indent="-285750">
              <a:buFont typeface="Wingdings" panose="05000000000000000000" pitchFamily="2" charset="2"/>
              <a:buChar char="Ø"/>
            </a:pPr>
            <a:endParaRPr lang="en-CA" dirty="0">
              <a:solidFill>
                <a:srgbClr val="FFFFFF"/>
              </a:solidFill>
              <a:latin typeface="Gill Sans MT"/>
            </a:endParaRPr>
          </a:p>
        </p:txBody>
      </p:sp>
    </p:spTree>
    <p:extLst>
      <p:ext uri="{BB962C8B-B14F-4D97-AF65-F5344CB8AC3E}">
        <p14:creationId xmlns:p14="http://schemas.microsoft.com/office/powerpoint/2010/main" val="3013867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531"/>
            <a:ext cx="10515600" cy="1325563"/>
          </a:xfrm>
        </p:spPr>
        <p:txBody>
          <a:bodyPr/>
          <a:lstStyle/>
          <a:p>
            <a:r>
              <a:rPr lang="en-CA" dirty="0" smtClean="0"/>
              <a:t>Know the quality of your drug(s)</a:t>
            </a:r>
            <a:endParaRPr lang="en-CA" strike="sngStrike" dirty="0"/>
          </a:p>
        </p:txBody>
      </p:sp>
      <p:sp>
        <p:nvSpPr>
          <p:cNvPr id="6" name="Content Placeholder 2"/>
          <p:cNvSpPr txBox="1">
            <a:spLocks/>
          </p:cNvSpPr>
          <p:nvPr/>
        </p:nvSpPr>
        <p:spPr>
          <a:xfrm>
            <a:off x="838200" y="1064460"/>
            <a:ext cx="10515600" cy="1678098"/>
          </a:xfrm>
          <a:prstGeom prst="rect">
            <a:avLst/>
          </a:prstGeom>
          <a:ln w="57150">
            <a:solidFill>
              <a:srgbClr val="92D050"/>
            </a:solidFill>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000" indent="0">
              <a:lnSpc>
                <a:spcPts val="3600"/>
              </a:lnSpc>
              <a:spcBef>
                <a:spcPts val="1200"/>
              </a:spcBef>
              <a:spcAft>
                <a:spcPts val="1200"/>
              </a:spcAft>
              <a:buNone/>
            </a:pPr>
            <a:r>
              <a:rPr lang="en-CA" altLang="en-US" sz="3200" dirty="0" smtClean="0">
                <a:ea typeface="ＭＳ Ｐゴシック" panose="020B0600070205080204" pitchFamily="34" charset="-128"/>
                <a:cs typeface="Arial" panose="020B0604020202020204" pitchFamily="34" charset="0"/>
              </a:rPr>
              <a:t>Drug quality is unpredictable. Illegal drugs are unregulated; therefore, their purity and strength can be different with each batch, even from the same dealer. </a:t>
            </a:r>
          </a:p>
        </p:txBody>
      </p:sp>
      <p:sp>
        <p:nvSpPr>
          <p:cNvPr id="7" name="TextBox 6"/>
          <p:cNvSpPr txBox="1"/>
          <p:nvPr/>
        </p:nvSpPr>
        <p:spPr>
          <a:xfrm>
            <a:off x="838200" y="2868682"/>
            <a:ext cx="10515600" cy="3323987"/>
          </a:xfrm>
          <a:prstGeom prst="rect">
            <a:avLst/>
          </a:prstGeom>
          <a:solidFill>
            <a:schemeClr val="accent6"/>
          </a:solidFill>
          <a:ln w="57150">
            <a:noFill/>
          </a:ln>
        </p:spPr>
        <p:txBody>
          <a:bodyPr wrap="square" rtlCol="0">
            <a:spAutoFit/>
          </a:bodyPr>
          <a:lstStyle/>
          <a:p>
            <a:pPr>
              <a:lnSpc>
                <a:spcPts val="3600"/>
              </a:lnSpc>
              <a:buClr>
                <a:schemeClr val="tx1"/>
              </a:buClr>
            </a:pPr>
            <a:r>
              <a:rPr lang="en-CA" sz="3200" dirty="0" smtClean="0">
                <a:latin typeface="+mn-lt"/>
                <a:cs typeface="Arial" panose="020B0604020202020204" pitchFamily="34" charset="0"/>
              </a:rPr>
              <a:t>Prevention:</a:t>
            </a:r>
          </a:p>
          <a:p>
            <a:pPr marL="914400" lvl="1" indent="-457200">
              <a:lnSpc>
                <a:spcPts val="3600"/>
              </a:lnSpc>
              <a:buClr>
                <a:schemeClr val="tx1"/>
              </a:buClr>
              <a:buSzPct val="100000"/>
              <a:buFont typeface="Arial" panose="020B0604020202020204" pitchFamily="34" charset="0"/>
              <a:buChar char="•"/>
            </a:pPr>
            <a:r>
              <a:rPr lang="en-CA" sz="2800" dirty="0" smtClean="0">
                <a:latin typeface="+mn-lt"/>
                <a:cs typeface="Arial" panose="020B0604020202020204" pitchFamily="34" charset="0"/>
              </a:rPr>
              <a:t>Know your dealer; try to stick to the same source</a:t>
            </a:r>
          </a:p>
          <a:p>
            <a:pPr marL="1371600" lvl="2" indent="-457200">
              <a:lnSpc>
                <a:spcPts val="3600"/>
              </a:lnSpc>
              <a:buClr>
                <a:schemeClr val="tx1"/>
              </a:buClr>
              <a:buSzPct val="100000"/>
              <a:buFont typeface="Arial" panose="020B0604020202020204" pitchFamily="34" charset="0"/>
              <a:buChar char="•"/>
            </a:pPr>
            <a:r>
              <a:rPr lang="en-CA" sz="2400" dirty="0" smtClean="0">
                <a:cs typeface="Arial" panose="020B0604020202020204" pitchFamily="34" charset="0"/>
              </a:rPr>
              <a:t>Ask if they have a new supply</a:t>
            </a:r>
          </a:p>
          <a:p>
            <a:pPr marL="1371600" lvl="2" indent="-457200">
              <a:lnSpc>
                <a:spcPts val="3600"/>
              </a:lnSpc>
              <a:buClr>
                <a:schemeClr val="tx1"/>
              </a:buClr>
              <a:buSzPct val="100000"/>
              <a:buFont typeface="Arial" panose="020B0604020202020204" pitchFamily="34" charset="0"/>
              <a:buChar char="•"/>
            </a:pPr>
            <a:r>
              <a:rPr lang="en-CA" sz="2400" dirty="0">
                <a:cs typeface="Arial" panose="020B0604020202020204" pitchFamily="34" charset="0"/>
              </a:rPr>
              <a:t>A</a:t>
            </a:r>
            <a:r>
              <a:rPr lang="en-CA" sz="2400" dirty="0" smtClean="0">
                <a:cs typeface="Arial" panose="020B0604020202020204" pitchFamily="34" charset="0"/>
              </a:rPr>
              <a:t>sk others if they have tried a particular batch</a:t>
            </a:r>
          </a:p>
          <a:p>
            <a:pPr marL="914400" lvl="1" indent="-457200">
              <a:lnSpc>
                <a:spcPts val="3600"/>
              </a:lnSpc>
              <a:buClr>
                <a:schemeClr val="tx1"/>
              </a:buClr>
              <a:buSzPct val="100000"/>
              <a:buFont typeface="Arial" panose="020B0604020202020204" pitchFamily="34" charset="0"/>
              <a:buChar char="•"/>
            </a:pPr>
            <a:r>
              <a:rPr lang="en-CA" sz="2800" dirty="0" smtClean="0">
                <a:cs typeface="Arial" panose="020B0604020202020204" pitchFamily="34" charset="0"/>
              </a:rPr>
              <a:t>Does the drug look, smell or taste different?</a:t>
            </a:r>
          </a:p>
          <a:p>
            <a:pPr marL="914400" lvl="1" indent="-457200">
              <a:lnSpc>
                <a:spcPts val="3600"/>
              </a:lnSpc>
              <a:buClr>
                <a:schemeClr val="tx1"/>
              </a:buClr>
              <a:buSzPct val="100000"/>
              <a:buFont typeface="Arial" panose="020B0604020202020204" pitchFamily="34" charset="0"/>
              <a:buChar char="•"/>
            </a:pPr>
            <a:r>
              <a:rPr lang="en-CA" sz="2800" dirty="0" smtClean="0">
                <a:cs typeface="Arial" panose="020B0604020202020204" pitchFamily="34" charset="0"/>
              </a:rPr>
              <a:t>Access drug checking kits or services if you are able</a:t>
            </a:r>
          </a:p>
          <a:p>
            <a:pPr marL="914400" lvl="1" indent="-457200">
              <a:lnSpc>
                <a:spcPts val="3600"/>
              </a:lnSpc>
              <a:buClr>
                <a:schemeClr val="tx1"/>
              </a:buClr>
              <a:buSzPct val="100000"/>
              <a:buFont typeface="Arial" panose="020B0604020202020204" pitchFamily="34" charset="0"/>
              <a:buChar char="•"/>
            </a:pPr>
            <a:r>
              <a:rPr lang="en-CA" sz="2800" dirty="0" smtClean="0">
                <a:cs typeface="Arial" panose="020B0604020202020204" pitchFamily="34" charset="0"/>
              </a:rPr>
              <a:t>Try a small dose to start (start slow)</a:t>
            </a:r>
          </a:p>
        </p:txBody>
      </p:sp>
    </p:spTree>
    <p:extLst>
      <p:ext uri="{BB962C8B-B14F-4D97-AF65-F5344CB8AC3E}">
        <p14:creationId xmlns:p14="http://schemas.microsoft.com/office/powerpoint/2010/main" val="3881587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are opioids?</a:t>
            </a:r>
            <a:endParaRPr lang="en-CA" dirty="0"/>
          </a:p>
        </p:txBody>
      </p:sp>
      <p:sp>
        <p:nvSpPr>
          <p:cNvPr id="3" name="Content Placeholder 2"/>
          <p:cNvSpPr>
            <a:spLocks noGrp="1"/>
          </p:cNvSpPr>
          <p:nvPr>
            <p:ph idx="1"/>
          </p:nvPr>
        </p:nvSpPr>
        <p:spPr>
          <a:xfrm>
            <a:off x="838200" y="1578077"/>
            <a:ext cx="10515600" cy="4598886"/>
          </a:xfrm>
        </p:spPr>
        <p:txBody>
          <a:bodyPr>
            <a:normAutofit lnSpcReduction="10000"/>
          </a:bodyPr>
          <a:lstStyle/>
          <a:p>
            <a:r>
              <a:rPr lang="en-CA" dirty="0" smtClean="0"/>
              <a:t>Opioids include, but are not limited to, medications prescribed by doctors to treat pain.</a:t>
            </a:r>
          </a:p>
          <a:p>
            <a:r>
              <a:rPr lang="en-CA" dirty="0" smtClean="0"/>
              <a:t>Opioids might also be taken or used to get high.</a:t>
            </a:r>
          </a:p>
          <a:p>
            <a:r>
              <a:rPr lang="en-CA" dirty="0" smtClean="0"/>
              <a:t>Examples of opioids:</a:t>
            </a:r>
          </a:p>
          <a:p>
            <a:pPr lvl="1"/>
            <a:r>
              <a:rPr lang="en-CA" dirty="0" smtClean="0"/>
              <a:t>Codeine (Tylenol #1, #2, #3)</a:t>
            </a:r>
          </a:p>
          <a:p>
            <a:pPr lvl="1"/>
            <a:r>
              <a:rPr lang="en-CA" dirty="0" smtClean="0"/>
              <a:t>Oxycodone (Percocet, </a:t>
            </a:r>
            <a:r>
              <a:rPr lang="en-CA" dirty="0" err="1" smtClean="0"/>
              <a:t>OxyNEO</a:t>
            </a:r>
            <a:r>
              <a:rPr lang="en-CA" dirty="0"/>
              <a:t>)</a:t>
            </a:r>
            <a:endParaRPr lang="en-CA" dirty="0" smtClean="0"/>
          </a:p>
          <a:p>
            <a:pPr lvl="1"/>
            <a:r>
              <a:rPr lang="en-CA" dirty="0" smtClean="0"/>
              <a:t>Hydromorphone (</a:t>
            </a:r>
            <a:r>
              <a:rPr lang="en-CA" dirty="0" err="1" smtClean="0"/>
              <a:t>Dilaudid</a:t>
            </a:r>
            <a:r>
              <a:rPr lang="en-CA" dirty="0" smtClean="0"/>
              <a:t>)</a:t>
            </a:r>
          </a:p>
          <a:p>
            <a:pPr lvl="1"/>
            <a:r>
              <a:rPr lang="en-CA" dirty="0" smtClean="0"/>
              <a:t>Meperidine (Demerol)</a:t>
            </a:r>
          </a:p>
          <a:p>
            <a:pPr lvl="1"/>
            <a:r>
              <a:rPr lang="en-CA" dirty="0" smtClean="0"/>
              <a:t>Methadone</a:t>
            </a:r>
          </a:p>
          <a:p>
            <a:pPr lvl="1"/>
            <a:r>
              <a:rPr lang="en-CA" dirty="0" smtClean="0"/>
              <a:t>Fentanyl (and analogues)</a:t>
            </a:r>
          </a:p>
          <a:p>
            <a:pPr lvl="1"/>
            <a:r>
              <a:rPr lang="en-CA" dirty="0" smtClean="0"/>
              <a:t>Heroin</a:t>
            </a:r>
          </a:p>
          <a:p>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2724937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idx="1"/>
          </p:nvPr>
        </p:nvSpPr>
        <p:spPr/>
        <p:txBody>
          <a:bodyPr>
            <a:normAutofit lnSpcReduction="10000"/>
          </a:bodyPr>
          <a:lstStyle/>
          <a:p>
            <a:r>
              <a:rPr lang="en-US" dirty="0" smtClean="0"/>
              <a:t>Carry your naloxone kit with you at all times.</a:t>
            </a:r>
          </a:p>
          <a:p>
            <a:r>
              <a:rPr lang="en-US" dirty="0" smtClean="0"/>
              <a:t>Store naloxone at room temperature and away from light. </a:t>
            </a:r>
          </a:p>
          <a:p>
            <a:pPr lvl="1"/>
            <a:r>
              <a:rPr lang="en-US" dirty="0" smtClean="0"/>
              <a:t>Leave the spray or ampoules in the container your kit comes in.</a:t>
            </a:r>
          </a:p>
          <a:p>
            <a:pPr lvl="1"/>
            <a:r>
              <a:rPr lang="en-US" dirty="0" smtClean="0"/>
              <a:t>Don’t leave it in a car on really hot or really cold days.</a:t>
            </a:r>
          </a:p>
          <a:p>
            <a:r>
              <a:rPr lang="en-US" dirty="0" smtClean="0"/>
              <a:t>Check the expiry date on your naloxone regularly! </a:t>
            </a:r>
          </a:p>
          <a:p>
            <a:r>
              <a:rPr lang="en-US" dirty="0" smtClean="0"/>
              <a:t>Encourage other people you know to carry naloxone.</a:t>
            </a:r>
          </a:p>
          <a:p>
            <a:r>
              <a:rPr lang="en-CA" dirty="0"/>
              <a:t>Seek support if you have been </a:t>
            </a:r>
            <a:r>
              <a:rPr lang="en-CA" dirty="0" smtClean="0"/>
              <a:t>involved in an overdose.</a:t>
            </a:r>
            <a:endParaRPr lang="en-CA" dirty="0"/>
          </a:p>
          <a:p>
            <a:r>
              <a:rPr lang="en-CA" dirty="0"/>
              <a:t>Report using your naloxone kit and get it </a:t>
            </a:r>
            <a:r>
              <a:rPr lang="en-CA" dirty="0" smtClean="0"/>
              <a:t>replaced.</a:t>
            </a:r>
            <a:endParaRPr lang="en-CA" dirty="0"/>
          </a:p>
          <a:p>
            <a:r>
              <a:rPr lang="en-CA" dirty="0"/>
              <a:t>Find </a:t>
            </a:r>
            <a:r>
              <a:rPr lang="en-CA" dirty="0" smtClean="0"/>
              <a:t>free naloxone </a:t>
            </a:r>
            <a:r>
              <a:rPr lang="en-CA" dirty="0"/>
              <a:t>kit locations:</a:t>
            </a:r>
          </a:p>
          <a:p>
            <a:pPr lvl="1"/>
            <a:r>
              <a:rPr lang="en-CA" u="sng" dirty="0">
                <a:hlinkClick r:id="rId2"/>
              </a:rPr>
              <a:t>www.ontario.ca/page/get-naloxone-kits-free</a:t>
            </a:r>
            <a:endParaRPr lang="en-CA" u="sng" dirty="0"/>
          </a:p>
          <a:p>
            <a:endParaRPr lang="en-US"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1684951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References</a:t>
            </a:r>
            <a:endParaRPr lang="en-CA" dirty="0"/>
          </a:p>
        </p:txBody>
      </p:sp>
      <p:sp>
        <p:nvSpPr>
          <p:cNvPr id="3" name="Content Placeholder 2"/>
          <p:cNvSpPr>
            <a:spLocks noGrp="1"/>
          </p:cNvSpPr>
          <p:nvPr>
            <p:ph idx="1"/>
          </p:nvPr>
        </p:nvSpPr>
        <p:spPr>
          <a:xfrm>
            <a:off x="838200" y="1529255"/>
            <a:ext cx="10515600" cy="4409322"/>
          </a:xfrm>
        </p:spPr>
        <p:txBody>
          <a:bodyPr>
            <a:normAutofit fontScale="85000" lnSpcReduction="20000"/>
          </a:bodyPr>
          <a:lstStyle/>
          <a:p>
            <a:pPr marL="0" indent="0">
              <a:buNone/>
            </a:pPr>
            <a:r>
              <a:rPr lang="en-CA" sz="1600" dirty="0"/>
              <a:t>ADAPT Pharma Canada (2017). This is </a:t>
            </a:r>
            <a:r>
              <a:rPr lang="en-CA" sz="1600" dirty="0" err="1"/>
              <a:t>Narcan</a:t>
            </a:r>
            <a:r>
              <a:rPr lang="en-CA" sz="1600" dirty="0"/>
              <a:t> nasal spray. </a:t>
            </a:r>
            <a:r>
              <a:rPr lang="en-US" sz="1600" dirty="0">
                <a:hlinkClick r:id="rId3"/>
              </a:rPr>
              <a:t>www.narcannasalspray.ca/en</a:t>
            </a:r>
            <a:r>
              <a:rPr lang="en-US" sz="1600" dirty="0"/>
              <a:t> </a:t>
            </a:r>
            <a:endParaRPr lang="en-US" sz="1600" dirty="0" smtClean="0"/>
          </a:p>
          <a:p>
            <a:pPr marL="0" indent="0">
              <a:buNone/>
            </a:pPr>
            <a:r>
              <a:rPr lang="en-US" sz="1600" dirty="0" smtClean="0"/>
              <a:t>Bupa (2018). </a:t>
            </a:r>
            <a:r>
              <a:rPr lang="en-US" sz="1600" dirty="0"/>
              <a:t>Recovery position. </a:t>
            </a:r>
            <a:r>
              <a:rPr lang="en-US" sz="1600" dirty="0">
                <a:hlinkClick r:id="rId4"/>
              </a:rPr>
              <a:t>https://www.bupa.com</a:t>
            </a:r>
            <a:r>
              <a:rPr lang="en-US" sz="1600" dirty="0" smtClean="0">
                <a:hlinkClick r:id="rId4"/>
              </a:rPr>
              <a:t>/</a:t>
            </a:r>
            <a:r>
              <a:rPr lang="en-US" sz="1600" dirty="0" smtClean="0"/>
              <a:t> </a:t>
            </a:r>
            <a:endParaRPr lang="en-CA" sz="1600" dirty="0"/>
          </a:p>
          <a:p>
            <a:pPr marL="0" indent="0">
              <a:buNone/>
            </a:pPr>
            <a:r>
              <a:rPr lang="en-CA" sz="1600" dirty="0" smtClean="0"/>
              <a:t>Canadian HIV/AIDS Legal Network (2017).  Good Samaritan Act </a:t>
            </a:r>
            <a:r>
              <a:rPr lang="en-CA" sz="1600" dirty="0"/>
              <a:t>wallet card. </a:t>
            </a:r>
            <a:r>
              <a:rPr lang="en-CA" sz="1600" dirty="0">
                <a:hlinkClick r:id="rId5"/>
              </a:rPr>
              <a:t>http://www.aidslaw.ca/site/see-an-overdose-call-911-immediately/?</a:t>
            </a:r>
            <a:r>
              <a:rPr lang="en-CA" sz="1600" dirty="0" smtClean="0">
                <a:hlinkClick r:id="rId5"/>
              </a:rPr>
              <a:t>lang=en</a:t>
            </a:r>
            <a:r>
              <a:rPr lang="en-CA" sz="1600" dirty="0" smtClean="0"/>
              <a:t> </a:t>
            </a:r>
          </a:p>
          <a:p>
            <a:pPr marL="0" indent="0">
              <a:buNone/>
            </a:pPr>
            <a:r>
              <a:rPr lang="en-CA" sz="1600" dirty="0" smtClean="0"/>
              <a:t>Canadian Red Cross (2017). </a:t>
            </a:r>
            <a:r>
              <a:rPr lang="en-CA" sz="1600" dirty="0"/>
              <a:t>Compression-only CPR. </a:t>
            </a:r>
            <a:r>
              <a:rPr lang="en-CA" sz="1600" dirty="0">
                <a:hlinkClick r:id="rId6"/>
              </a:rPr>
              <a:t>http://</a:t>
            </a:r>
            <a:r>
              <a:rPr lang="en-CA" sz="1600" dirty="0" smtClean="0">
                <a:hlinkClick r:id="rId6"/>
              </a:rPr>
              <a:t>www.redcross.ca/training-and-certification/first-aid-tips-and-resources/first-aid-tips/compression-only-cpr</a:t>
            </a:r>
            <a:r>
              <a:rPr lang="en-CA" sz="1600" dirty="0" smtClean="0"/>
              <a:t> </a:t>
            </a:r>
          </a:p>
          <a:p>
            <a:pPr marL="0" indent="0">
              <a:buNone/>
            </a:pPr>
            <a:r>
              <a:rPr lang="en-CA" sz="1600" dirty="0" smtClean="0"/>
              <a:t>Carter, C. (2012). What is naloxone? Canadian Drug </a:t>
            </a:r>
            <a:r>
              <a:rPr lang="en-CA" sz="1600" dirty="0"/>
              <a:t>Policy Coalition. </a:t>
            </a:r>
            <a:r>
              <a:rPr lang="en-CA" sz="1600" dirty="0">
                <a:hlinkClick r:id="rId7"/>
              </a:rPr>
              <a:t>http://drugpolicy.ca/blog/2012/08/what-is-naloxone</a:t>
            </a:r>
            <a:r>
              <a:rPr lang="en-CA" sz="1600" dirty="0" smtClean="0">
                <a:hlinkClick r:id="rId7"/>
              </a:rPr>
              <a:t>/</a:t>
            </a:r>
            <a:r>
              <a:rPr lang="en-CA" sz="1600" dirty="0" smtClean="0"/>
              <a:t> </a:t>
            </a:r>
          </a:p>
          <a:p>
            <a:pPr marL="0" indent="0">
              <a:buNone/>
            </a:pPr>
            <a:r>
              <a:rPr lang="en-CA" sz="1600" dirty="0" smtClean="0"/>
              <a:t>Carter, C. &amp; Graham, B. (2013). Opioid overdose prevention and response in Canada. Canadian Drug </a:t>
            </a:r>
            <a:r>
              <a:rPr lang="en-CA" sz="1600" dirty="0"/>
              <a:t>Policy Coalition. </a:t>
            </a:r>
            <a:r>
              <a:rPr lang="en-CA" sz="1600" dirty="0">
                <a:hlinkClick r:id="rId8"/>
              </a:rPr>
              <a:t>https://</a:t>
            </a:r>
            <a:r>
              <a:rPr lang="en-CA" sz="1600" dirty="0" smtClean="0">
                <a:hlinkClick r:id="rId8"/>
              </a:rPr>
              <a:t>drugpolicy.ca/wp-content/uploads/2013/01/CDPC_OverdosePreventionPolicy_Final_July2014.pdf</a:t>
            </a:r>
            <a:r>
              <a:rPr lang="en-CA" sz="1600" dirty="0" smtClean="0"/>
              <a:t> </a:t>
            </a:r>
          </a:p>
          <a:p>
            <a:pPr marL="0" indent="0">
              <a:buNone/>
            </a:pPr>
            <a:r>
              <a:rPr lang="en-CA" sz="1600" dirty="0" smtClean="0"/>
              <a:t>Centre for Addiction and Mental Health (2016). Opioids and addiction: A primer </a:t>
            </a:r>
            <a:r>
              <a:rPr lang="en-CA" sz="1600" dirty="0"/>
              <a:t>for journalists. </a:t>
            </a:r>
            <a:r>
              <a:rPr lang="en-CA" sz="1600" dirty="0">
                <a:hlinkClick r:id="rId9"/>
              </a:rPr>
              <a:t>https://</a:t>
            </a:r>
            <a:r>
              <a:rPr lang="en-CA" sz="1600" dirty="0" smtClean="0">
                <a:hlinkClick r:id="rId9"/>
              </a:rPr>
              <a:t>www.porticonetwork.ca/documents/77404/475940/Media+Primer+for+Journalists-Guide/a09be187-0fbc-4dd3-9c2a-ffb8657472ec</a:t>
            </a:r>
            <a:r>
              <a:rPr lang="en-CA" sz="1600" dirty="0" smtClean="0"/>
              <a:t> </a:t>
            </a:r>
          </a:p>
          <a:p>
            <a:pPr marL="0" indent="0">
              <a:buNone/>
            </a:pPr>
            <a:r>
              <a:rPr lang="en-CA" sz="1600" dirty="0" smtClean="0"/>
              <a:t>Ontario Harm Reduction Program (2017).  Opioid </a:t>
            </a:r>
            <a:r>
              <a:rPr lang="en-CA" sz="1600" dirty="0"/>
              <a:t>overdose prevention. </a:t>
            </a:r>
            <a:r>
              <a:rPr lang="en-CA" sz="1600" dirty="0">
                <a:hlinkClick r:id="rId10"/>
              </a:rPr>
              <a:t>http://www.ohrdp.ca/opioid-overdose-prevention</a:t>
            </a:r>
            <a:r>
              <a:rPr lang="en-CA" sz="1600" dirty="0" smtClean="0">
                <a:hlinkClick r:id="rId10"/>
              </a:rPr>
              <a:t>/</a:t>
            </a:r>
            <a:r>
              <a:rPr lang="en-CA" sz="1600" dirty="0" smtClean="0"/>
              <a:t> </a:t>
            </a:r>
          </a:p>
          <a:p>
            <a:pPr marL="0" indent="0">
              <a:buNone/>
            </a:pPr>
            <a:r>
              <a:rPr lang="en-CA" sz="1600" dirty="0" smtClean="0"/>
              <a:t>Ontario Ministry of Health and Long-Term Care (2018). Recognize and temporarily reverse and </a:t>
            </a:r>
            <a:r>
              <a:rPr lang="en-CA" sz="1600" dirty="0"/>
              <a:t>opioid overdose. </a:t>
            </a:r>
            <a:r>
              <a:rPr lang="en-CA" sz="1600" dirty="0">
                <a:hlinkClick r:id="rId11"/>
              </a:rPr>
              <a:t>https://</a:t>
            </a:r>
            <a:r>
              <a:rPr lang="en-CA" sz="1600" dirty="0" smtClean="0">
                <a:hlinkClick r:id="rId11"/>
              </a:rPr>
              <a:t>www.ontario.ca/page/get-naloxone-kits-free</a:t>
            </a:r>
            <a:r>
              <a:rPr lang="en-CA" sz="1600" dirty="0" smtClean="0"/>
              <a:t> </a:t>
            </a:r>
          </a:p>
          <a:p>
            <a:pPr marL="0" indent="0">
              <a:buNone/>
            </a:pPr>
            <a:r>
              <a:rPr lang="en-CA" sz="1600" dirty="0">
                <a:solidFill>
                  <a:srgbClr val="FF0000"/>
                </a:solidFill>
                <a:hlinkClick r:id="rId12"/>
              </a:rPr>
              <a:t>https://</a:t>
            </a:r>
            <a:r>
              <a:rPr lang="en-CA" sz="1600" dirty="0" smtClean="0">
                <a:solidFill>
                  <a:srgbClr val="FF0000"/>
                </a:solidFill>
                <a:hlinkClick r:id="rId12"/>
              </a:rPr>
              <a:t>www.ontario.ca/opioids</a:t>
            </a:r>
            <a:endParaRPr lang="en-CA" sz="1600" dirty="0" smtClean="0">
              <a:solidFill>
                <a:srgbClr val="FF0000"/>
              </a:solidFill>
            </a:endParaRPr>
          </a:p>
          <a:p>
            <a:pPr marL="0" indent="0">
              <a:buNone/>
            </a:pPr>
            <a:r>
              <a:rPr lang="en-US" sz="1600" dirty="0" smtClean="0"/>
              <a:t>Public </a:t>
            </a:r>
            <a:r>
              <a:rPr lang="en-US" sz="1600" dirty="0"/>
              <a:t>Health </a:t>
            </a:r>
            <a:r>
              <a:rPr lang="en-US" sz="1600" dirty="0" smtClean="0"/>
              <a:t>Ontario, </a:t>
            </a:r>
            <a:r>
              <a:rPr lang="en-US" sz="1600" dirty="0" err="1"/>
              <a:t>Leece</a:t>
            </a:r>
            <a:r>
              <a:rPr lang="en-US" sz="1600" dirty="0"/>
              <a:t> P. </a:t>
            </a:r>
            <a:r>
              <a:rPr lang="en-US" sz="1600" dirty="0" smtClean="0"/>
              <a:t>(2016). Evidence </a:t>
            </a:r>
            <a:r>
              <a:rPr lang="en-US" sz="1600" dirty="0"/>
              <a:t>brief: Evidence on rescue breathing or chest compressions in local naloxone programs. </a:t>
            </a:r>
            <a:r>
              <a:rPr lang="en-US" sz="1600" dirty="0">
                <a:hlinkClick r:id="rId13"/>
              </a:rPr>
              <a:t>https://</a:t>
            </a:r>
            <a:r>
              <a:rPr lang="en-US" sz="1600" dirty="0" smtClean="0">
                <a:hlinkClick r:id="rId13"/>
              </a:rPr>
              <a:t>www.publichealthontario.ca/en/eRepository/Evidence_Brief_CPR_Naloxone_Programs_2017.pdf</a:t>
            </a:r>
            <a:r>
              <a:rPr lang="en-US" sz="1600" dirty="0" smtClean="0"/>
              <a:t> </a:t>
            </a:r>
          </a:p>
          <a:p>
            <a:pPr marL="0" indent="0">
              <a:buNone/>
            </a:pPr>
            <a:r>
              <a:rPr lang="en-US" sz="1600" dirty="0" smtClean="0"/>
              <a:t>SIE Learning (2018). HLTFA 301B – Apply </a:t>
            </a:r>
            <a:r>
              <a:rPr lang="en-US" sz="1600" dirty="0"/>
              <a:t>First Aid. </a:t>
            </a:r>
            <a:r>
              <a:rPr lang="en-US" sz="1600" dirty="0">
                <a:hlinkClick r:id="rId14"/>
              </a:rPr>
              <a:t>https://sielearning.tafensw.edu.au/MCS/FirstAid_Ultimo/firstaid</a:t>
            </a:r>
            <a:r>
              <a:rPr lang="en-US" sz="1600" dirty="0" smtClean="0">
                <a:hlinkClick r:id="rId14"/>
              </a:rPr>
              <a:t>/</a:t>
            </a:r>
            <a:r>
              <a:rPr lang="en-US" sz="1600" dirty="0" smtClean="0"/>
              <a:t> </a:t>
            </a:r>
            <a:endParaRPr lang="en-CA" sz="1600" dirty="0" smtClean="0"/>
          </a:p>
          <a:p>
            <a:pPr marL="0" indent="0">
              <a:buNone/>
            </a:pPr>
            <a:endParaRPr lang="en-CA" dirty="0"/>
          </a:p>
          <a:p>
            <a:pPr marL="0" indent="0">
              <a:buNone/>
            </a:pPr>
            <a:endParaRPr lang="en-CA" dirty="0"/>
          </a:p>
        </p:txBody>
      </p:sp>
      <p:pic>
        <p:nvPicPr>
          <p:cNvPr id="4" name="Picture 3"/>
          <p:cNvPicPr>
            <a:picLocks noChangeAspect="1"/>
          </p:cNvPicPr>
          <p:nvPr/>
        </p:nvPicPr>
        <p:blipFill>
          <a:blip r:embed="rId15"/>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860517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Opioid overdose signs and symptoms</a:t>
            </a:r>
            <a:endParaRPr lang="en-CA" dirty="0"/>
          </a:p>
        </p:txBody>
      </p:sp>
      <p:sp>
        <p:nvSpPr>
          <p:cNvPr id="3" name="Content Placeholder 2"/>
          <p:cNvSpPr>
            <a:spLocks noGrp="1"/>
          </p:cNvSpPr>
          <p:nvPr>
            <p:ph idx="1"/>
          </p:nvPr>
        </p:nvSpPr>
        <p:spPr>
          <a:xfrm>
            <a:off x="838200" y="1825625"/>
            <a:ext cx="7304314" cy="4351338"/>
          </a:xfrm>
        </p:spPr>
        <p:txBody>
          <a:bodyPr>
            <a:normAutofit/>
          </a:bodyPr>
          <a:lstStyle/>
          <a:p>
            <a:pPr marL="285750" indent="-285750">
              <a:lnSpc>
                <a:spcPct val="120000"/>
              </a:lnSpc>
              <a:spcBef>
                <a:spcPts val="0"/>
              </a:spcBef>
              <a:buClr>
                <a:schemeClr val="tx1"/>
              </a:buClr>
              <a:buSzPct val="100000"/>
            </a:pPr>
            <a:r>
              <a:rPr lang="en-CA" dirty="0" smtClean="0">
                <a:cs typeface="Aharoni" panose="02010803020104030203" pitchFamily="2" charset="-79"/>
              </a:rPr>
              <a:t>Person can’t be woken up</a:t>
            </a:r>
          </a:p>
          <a:p>
            <a:pPr marL="285750" indent="-285750">
              <a:lnSpc>
                <a:spcPct val="120000"/>
              </a:lnSpc>
              <a:spcBef>
                <a:spcPts val="0"/>
              </a:spcBef>
              <a:buClr>
                <a:schemeClr val="tx1"/>
              </a:buClr>
              <a:buSzPct val="100000"/>
            </a:pPr>
            <a:r>
              <a:rPr lang="en-CA" dirty="0" smtClean="0">
                <a:cs typeface="Aharoni" panose="02010803020104030203" pitchFamily="2" charset="-79"/>
              </a:rPr>
              <a:t>Breathing is slow or has stopped</a:t>
            </a:r>
          </a:p>
          <a:p>
            <a:pPr marL="285750" indent="-285750">
              <a:lnSpc>
                <a:spcPct val="120000"/>
              </a:lnSpc>
              <a:spcBef>
                <a:spcPts val="0"/>
              </a:spcBef>
              <a:buClr>
                <a:schemeClr val="tx1"/>
              </a:buClr>
              <a:buSzPct val="100000"/>
            </a:pPr>
            <a:r>
              <a:rPr lang="en-CA" dirty="0" smtClean="0">
                <a:cs typeface="Aharoni" panose="02010803020104030203" pitchFamily="2" charset="-79"/>
              </a:rPr>
              <a:t>Snoring or gurgling sounds</a:t>
            </a:r>
          </a:p>
          <a:p>
            <a:pPr marL="285750" indent="-285750">
              <a:lnSpc>
                <a:spcPct val="120000"/>
              </a:lnSpc>
              <a:spcBef>
                <a:spcPts val="0"/>
              </a:spcBef>
              <a:buClr>
                <a:schemeClr val="tx1"/>
              </a:buClr>
              <a:buSzPct val="100000"/>
            </a:pPr>
            <a:r>
              <a:rPr lang="en-CA" dirty="0" smtClean="0">
                <a:cs typeface="Aharoni" panose="02010803020104030203" pitchFamily="2" charset="-79"/>
              </a:rPr>
              <a:t>Fingernails and lips turn blue or purple</a:t>
            </a:r>
          </a:p>
          <a:p>
            <a:pPr marL="285750" indent="-285750">
              <a:lnSpc>
                <a:spcPct val="120000"/>
              </a:lnSpc>
              <a:spcBef>
                <a:spcPts val="0"/>
              </a:spcBef>
              <a:buClr>
                <a:schemeClr val="tx1"/>
              </a:buClr>
              <a:buSzPct val="100000"/>
            </a:pPr>
            <a:r>
              <a:rPr lang="en-CA" dirty="0" smtClean="0">
                <a:cs typeface="Aharoni" panose="02010803020104030203" pitchFamily="2" charset="-79"/>
              </a:rPr>
              <a:t>Pupils are tiny or eyes are rolled back</a:t>
            </a:r>
          </a:p>
          <a:p>
            <a:pPr marL="285750" indent="-285750">
              <a:lnSpc>
                <a:spcPct val="120000"/>
              </a:lnSpc>
              <a:spcBef>
                <a:spcPts val="0"/>
              </a:spcBef>
              <a:buClr>
                <a:schemeClr val="tx1"/>
              </a:buClr>
              <a:buSzPct val="100000"/>
            </a:pPr>
            <a:r>
              <a:rPr lang="en-CA" dirty="0" smtClean="0">
                <a:cs typeface="Aharoni" panose="02010803020104030203" pitchFamily="2" charset="-79"/>
              </a:rPr>
              <a:t>Body is limp</a:t>
            </a:r>
          </a:p>
          <a:p>
            <a:pPr marL="285750" indent="-285750">
              <a:lnSpc>
                <a:spcPct val="120000"/>
              </a:lnSpc>
              <a:spcBef>
                <a:spcPts val="0"/>
              </a:spcBef>
              <a:buClr>
                <a:schemeClr val="tx1"/>
              </a:buClr>
              <a:buSzPct val="100000"/>
            </a:pPr>
            <a:endParaRPr lang="en-CA" dirty="0" smtClean="0">
              <a:cs typeface="Aharoni" panose="02010803020104030203" pitchFamily="2" charset="-79"/>
            </a:endParaRPr>
          </a:p>
          <a:p>
            <a:pPr marL="285750" indent="-285750">
              <a:lnSpc>
                <a:spcPct val="120000"/>
              </a:lnSpc>
              <a:spcBef>
                <a:spcPts val="0"/>
              </a:spcBef>
              <a:buClr>
                <a:schemeClr val="tx1"/>
              </a:buClr>
              <a:buSzPct val="100000"/>
            </a:pPr>
            <a:endParaRPr lang="en-CA" dirty="0" smtClean="0">
              <a:cs typeface="Aharoni" panose="02010803020104030203" pitchFamily="2" charset="-79"/>
            </a:endParaRPr>
          </a:p>
          <a:p>
            <a:pPr>
              <a:buClr>
                <a:schemeClr val="tx1"/>
              </a:buClr>
            </a:pPr>
            <a:endParaRPr lang="en-CA" dirty="0"/>
          </a:p>
        </p:txBody>
      </p:sp>
      <p:sp>
        <p:nvSpPr>
          <p:cNvPr id="6" name="TextBox 5"/>
          <p:cNvSpPr txBox="1"/>
          <p:nvPr/>
        </p:nvSpPr>
        <p:spPr>
          <a:xfrm>
            <a:off x="346841"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Ontario Ministry of Health and Long-Term Care, 2018</a:t>
            </a:r>
            <a:endParaRPr lang="en-US" sz="1200" dirty="0"/>
          </a:p>
        </p:txBody>
      </p:sp>
      <p:pic>
        <p:nvPicPr>
          <p:cNvPr id="7" name="Picture 6"/>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951926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Responding to an opioid overdose</a:t>
            </a:r>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37289999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5 steps to respond to an opioid overdose</a:t>
            </a:r>
            <a:endParaRPr lang="en-CA" dirty="0"/>
          </a:p>
        </p:txBody>
      </p:sp>
      <p:pic>
        <p:nvPicPr>
          <p:cNvPr id="5" name="Picture 4"/>
          <p:cNvPicPr>
            <a:picLocks noChangeAspect="1"/>
          </p:cNvPicPr>
          <p:nvPr/>
        </p:nvPicPr>
        <p:blipFill>
          <a:blip r:embed="rId3"/>
          <a:stretch>
            <a:fillRect/>
          </a:stretch>
        </p:blipFill>
        <p:spPr>
          <a:xfrm>
            <a:off x="8954814" y="5938577"/>
            <a:ext cx="2869324" cy="65709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t="13886" b="30001"/>
          <a:stretch/>
        </p:blipFill>
        <p:spPr>
          <a:xfrm>
            <a:off x="838198" y="1240011"/>
            <a:ext cx="5750859" cy="5315054"/>
          </a:xfrm>
          <a:prstGeom prst="rect">
            <a:avLst/>
          </a:prstGeom>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2857" t="70392" r="10497" b="12746"/>
          <a:stretch/>
        </p:blipFill>
        <p:spPr>
          <a:xfrm>
            <a:off x="6589058" y="3264191"/>
            <a:ext cx="5311588" cy="1702588"/>
          </a:xfrm>
          <a:prstGeom prst="rect">
            <a:avLst/>
          </a:prstGeom>
        </p:spPr>
      </p:pic>
      <p:sp>
        <p:nvSpPr>
          <p:cNvPr id="8" name="TextBox 7"/>
          <p:cNvSpPr txBox="1"/>
          <p:nvPr/>
        </p:nvSpPr>
        <p:spPr>
          <a:xfrm>
            <a:off x="346841" y="6416566"/>
            <a:ext cx="8466083" cy="276999"/>
          </a:xfrm>
          <a:prstGeom prst="rect">
            <a:avLst/>
          </a:prstGeom>
          <a:noFill/>
        </p:spPr>
        <p:txBody>
          <a:bodyPr wrap="square" rtlCol="0">
            <a:spAutoFit/>
          </a:bodyPr>
          <a:lstStyle/>
          <a:p>
            <a:r>
              <a:rPr lang="en-US" sz="1200" dirty="0" smtClean="0"/>
              <a:t>Source</a:t>
            </a:r>
            <a:r>
              <a:rPr lang="en-US" sz="1200" dirty="0"/>
              <a:t>:  </a:t>
            </a:r>
            <a:r>
              <a:rPr lang="en-US" sz="1200" dirty="0" smtClean="0"/>
              <a:t>Ontario Ministry of Health and Long-Term Care, 2018</a:t>
            </a:r>
            <a:endParaRPr lang="en-US" sz="1200" dirty="0"/>
          </a:p>
        </p:txBody>
      </p:sp>
    </p:spTree>
    <p:extLst>
      <p:ext uri="{BB962C8B-B14F-4D97-AF65-F5344CB8AC3E}">
        <p14:creationId xmlns:p14="http://schemas.microsoft.com/office/powerpoint/2010/main" val="42713240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Step 1 – Shout and Shake</a:t>
            </a:r>
            <a:br>
              <a:rPr lang="en-CA" dirty="0" smtClean="0"/>
            </a:br>
            <a:r>
              <a:rPr lang="en-CA" sz="3200" i="1" dirty="0" smtClean="0"/>
              <a:t>Is the person responsive? Perhaps they are just sleeping. </a:t>
            </a:r>
            <a:endParaRPr lang="en-CA" sz="3200" i="1" dirty="0"/>
          </a:p>
        </p:txBody>
      </p:sp>
      <p:sp>
        <p:nvSpPr>
          <p:cNvPr id="3" name="Content Placeholder 2"/>
          <p:cNvSpPr>
            <a:spLocks noGrp="1"/>
          </p:cNvSpPr>
          <p:nvPr>
            <p:ph idx="1"/>
          </p:nvPr>
        </p:nvSpPr>
        <p:spPr/>
        <p:txBody>
          <a:bodyPr>
            <a:normAutofit fontScale="92500" lnSpcReduction="10000"/>
          </a:bodyPr>
          <a:lstStyle/>
          <a:p>
            <a:pPr marL="0" indent="0">
              <a:buNone/>
            </a:pPr>
            <a:r>
              <a:rPr lang="en-CA" dirty="0" smtClean="0"/>
              <a:t>Stimulate with NOISE. </a:t>
            </a:r>
          </a:p>
          <a:p>
            <a:r>
              <a:rPr lang="en-CA" dirty="0"/>
              <a:t>Shout their </a:t>
            </a:r>
            <a:r>
              <a:rPr lang="en-CA" dirty="0" smtClean="0"/>
              <a:t>name.</a:t>
            </a:r>
            <a:endParaRPr lang="en-CA" dirty="0"/>
          </a:p>
          <a:p>
            <a:r>
              <a:rPr lang="en-CA" dirty="0" smtClean="0"/>
              <a:t>Say, “Hey, are you ok?”</a:t>
            </a:r>
          </a:p>
          <a:p>
            <a:pPr marL="0" indent="0">
              <a:buNone/>
            </a:pPr>
            <a:endParaRPr lang="en-CA" dirty="0" smtClean="0"/>
          </a:p>
          <a:p>
            <a:pPr marL="0" indent="0">
              <a:buNone/>
            </a:pPr>
            <a:r>
              <a:rPr lang="en-CA" dirty="0" smtClean="0"/>
              <a:t>Stimulate with TOUCH.</a:t>
            </a:r>
          </a:p>
          <a:p>
            <a:r>
              <a:rPr lang="en-CA" dirty="0" smtClean="0"/>
              <a:t>Tell the person what you are doing before you touch them.</a:t>
            </a:r>
          </a:p>
          <a:p>
            <a:pPr lvl="1"/>
            <a:r>
              <a:rPr lang="en-CA" dirty="0" smtClean="0"/>
              <a:t>“Hi… I’m just checking that you’re OK.”</a:t>
            </a:r>
          </a:p>
          <a:p>
            <a:r>
              <a:rPr lang="en-CA" dirty="0" smtClean="0"/>
              <a:t>Shake their shoulders.</a:t>
            </a:r>
          </a:p>
          <a:p>
            <a:r>
              <a:rPr lang="en-CA" dirty="0" smtClean="0"/>
              <a:t>Rub your knuckles hard on their chest bone or under their nose.</a:t>
            </a:r>
          </a:p>
          <a:p>
            <a:r>
              <a:rPr lang="en-CA" dirty="0" smtClean="0"/>
              <a:t>Pinch their ear lobe.</a:t>
            </a:r>
          </a:p>
          <a:p>
            <a:endParaRPr lang="en-CA" dirty="0"/>
          </a:p>
        </p:txBody>
      </p:sp>
      <p:pic>
        <p:nvPicPr>
          <p:cNvPr id="5" name="Picture 4"/>
          <p:cNvPicPr>
            <a:picLocks noChangeAspect="1"/>
          </p:cNvPicPr>
          <p:nvPr/>
        </p:nvPicPr>
        <p:blipFill>
          <a:blip r:embed="rId3"/>
          <a:stretch>
            <a:fillRect/>
          </a:stretch>
        </p:blipFill>
        <p:spPr>
          <a:xfrm>
            <a:off x="8954814" y="5938577"/>
            <a:ext cx="2869324" cy="657097"/>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2312" t="15295" r="3063" b="73529"/>
          <a:stretch/>
        </p:blipFill>
        <p:spPr>
          <a:xfrm>
            <a:off x="6278013" y="1690688"/>
            <a:ext cx="5546125" cy="1078940"/>
          </a:xfrm>
          <a:prstGeom prst="rect">
            <a:avLst/>
          </a:prstGeom>
        </p:spPr>
      </p:pic>
    </p:spTree>
    <p:extLst>
      <p:ext uri="{BB962C8B-B14F-4D97-AF65-F5344CB8AC3E}">
        <p14:creationId xmlns:p14="http://schemas.microsoft.com/office/powerpoint/2010/main" val="1597363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Are they responding? </a:t>
            </a:r>
            <a:endParaRPr lang="en-CA" dirty="0"/>
          </a:p>
        </p:txBody>
      </p:sp>
      <p:sp>
        <p:nvSpPr>
          <p:cNvPr id="3" name="Content Placeholder 2"/>
          <p:cNvSpPr>
            <a:spLocks noGrp="1"/>
          </p:cNvSpPr>
          <p:nvPr>
            <p:ph idx="1"/>
          </p:nvPr>
        </p:nvSpPr>
        <p:spPr/>
        <p:txBody>
          <a:bodyPr/>
          <a:lstStyle/>
          <a:p>
            <a:r>
              <a:rPr lang="en-CA" dirty="0" smtClean="0"/>
              <a:t>If the person responds to stimuli, keep an eye on them.</a:t>
            </a:r>
          </a:p>
          <a:p>
            <a:pPr lvl="1"/>
            <a:r>
              <a:rPr lang="en-CA" dirty="0" smtClean="0"/>
              <a:t>Do not leave them alone in case the drugs they took have not</a:t>
            </a:r>
            <a:r>
              <a:rPr lang="en-CA" dirty="0" smtClean="0">
                <a:solidFill>
                  <a:srgbClr val="FF0000"/>
                </a:solidFill>
              </a:rPr>
              <a:t> </a:t>
            </a:r>
            <a:r>
              <a:rPr lang="en-CA" dirty="0" smtClean="0"/>
              <a:t>fully taken effect – they could still overdose.</a:t>
            </a:r>
          </a:p>
          <a:p>
            <a:r>
              <a:rPr lang="en-CA" dirty="0" smtClean="0"/>
              <a:t>If the person does not respond to Step 1, proceed to Step 2, calling 911.</a:t>
            </a:r>
            <a:endParaRPr lang="en-CA" dirty="0"/>
          </a:p>
        </p:txBody>
      </p:sp>
      <p:pic>
        <p:nvPicPr>
          <p:cNvPr id="4" name="Picture 3"/>
          <p:cNvPicPr>
            <a:picLocks noChangeAspect="1"/>
          </p:cNvPicPr>
          <p:nvPr/>
        </p:nvPicPr>
        <p:blipFill>
          <a:blip r:embed="rId3"/>
          <a:stretch>
            <a:fillRect/>
          </a:stretch>
        </p:blipFill>
        <p:spPr>
          <a:xfrm>
            <a:off x="8954814" y="5938577"/>
            <a:ext cx="2869324" cy="657097"/>
          </a:xfrm>
          <a:prstGeom prst="rect">
            <a:avLst/>
          </a:prstGeom>
        </p:spPr>
      </p:pic>
    </p:spTree>
    <p:extLst>
      <p:ext uri="{BB962C8B-B14F-4D97-AF65-F5344CB8AC3E}">
        <p14:creationId xmlns:p14="http://schemas.microsoft.com/office/powerpoint/2010/main" val="15911943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4.1.2"/>
  <p:tag name="PPTVERSION" val="15"/>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1443A91CC06224482D84A1B8A7D36D8" ma:contentTypeVersion="1" ma:contentTypeDescription="Create a new document." ma:contentTypeScope="" ma:versionID="3ebe398bd6f0d1868f192735fd954d47">
  <xsd:schema xmlns:xsd="http://www.w3.org/2001/XMLSchema" xmlns:xs="http://www.w3.org/2001/XMLSchema" xmlns:p="http://schemas.microsoft.com/office/2006/metadata/properties" xmlns:ns1="http://schemas.microsoft.com/sharepoint/v3" targetNamespace="http://schemas.microsoft.com/office/2006/metadata/properties" ma:root="true" ma:fieldsID="af800a536deda50a018f3a1ef5619ead"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AA3A61-3FC9-4ED1-9F9F-B1922A9342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344F60-C240-47A2-8BAB-834C2BBD4E77}">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sharepoint/v3"/>
    <ds:schemaRef ds:uri="http://www.w3.org/XML/1998/namespace"/>
    <ds:schemaRef ds:uri="http://purl.org/dc/terms/"/>
  </ds:schemaRefs>
</ds:datastoreItem>
</file>

<file path=customXml/itemProps3.xml><?xml version="1.0" encoding="utf-8"?>
<ds:datastoreItem xmlns:ds="http://schemas.openxmlformats.org/officeDocument/2006/customXml" ds:itemID="{C9F738B8-C996-4B3A-8147-A0BA52426B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4908</TotalTime>
  <Words>2814</Words>
  <Application>Microsoft Office PowerPoint</Application>
  <PresentationFormat>Widescreen</PresentationFormat>
  <Paragraphs>324</Paragraphs>
  <Slides>41</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ＭＳ Ｐゴシック</vt:lpstr>
      <vt:lpstr>Aharoni</vt:lpstr>
      <vt:lpstr>Arial</vt:lpstr>
      <vt:lpstr>Calibri</vt:lpstr>
      <vt:lpstr>Calibri Light</vt:lpstr>
      <vt:lpstr>Gill Sans MT</vt:lpstr>
      <vt:lpstr>Wingdings</vt:lpstr>
      <vt:lpstr>Office Theme</vt:lpstr>
      <vt:lpstr>PowerPoint Presentation</vt:lpstr>
      <vt:lpstr>Acknowledgments</vt:lpstr>
      <vt:lpstr>What is an overdose? What is naloxone?</vt:lpstr>
      <vt:lpstr>What are opioids?</vt:lpstr>
      <vt:lpstr>Opioid overdose signs and symptoms</vt:lpstr>
      <vt:lpstr>Responding to an opioid overdose</vt:lpstr>
      <vt:lpstr>5 steps to respond to an opioid overdose</vt:lpstr>
      <vt:lpstr>Step 1 – Shout and Shake Is the person responsive? Perhaps they are just sleeping. </vt:lpstr>
      <vt:lpstr>Are they responding? </vt:lpstr>
      <vt:lpstr>Step 2 – Call 911</vt:lpstr>
      <vt:lpstr>Step 2 – Call 911</vt:lpstr>
      <vt:lpstr>Reluctance to call 911</vt:lpstr>
      <vt:lpstr>Good Samaritan Drug Overdose Act – wallet cards</vt:lpstr>
      <vt:lpstr>Step 3 – Give naloxone</vt:lpstr>
      <vt:lpstr>How naloxone works</vt:lpstr>
      <vt:lpstr>Nasal spray naloxone</vt:lpstr>
      <vt:lpstr>Contents of nasal naloxone kit</vt:lpstr>
      <vt:lpstr>How to administer nasal naloxone</vt:lpstr>
      <vt:lpstr>Injectable naloxone </vt:lpstr>
      <vt:lpstr>Contents of injectable naloxone kit</vt:lpstr>
      <vt:lpstr>How to administer injectable naloxone</vt:lpstr>
      <vt:lpstr>How to administer injectable naloxone</vt:lpstr>
      <vt:lpstr>Heavy nod versus overdose</vt:lpstr>
      <vt:lpstr>How to check for breathing</vt:lpstr>
      <vt:lpstr>Recovery position</vt:lpstr>
      <vt:lpstr>Step 4 – Perform rescue breathing and / or chest compressions</vt:lpstr>
      <vt:lpstr>Step 4 – Perform rescue breathing and/or chest compressions</vt:lpstr>
      <vt:lpstr>Step 5 – Is it working?</vt:lpstr>
      <vt:lpstr>If naloxone is NOT working</vt:lpstr>
      <vt:lpstr>After an overdose</vt:lpstr>
      <vt:lpstr>Caring for someone after an overdose</vt:lpstr>
      <vt:lpstr>Overdose response myths</vt:lpstr>
      <vt:lpstr>Preventing opioid overdose </vt:lpstr>
      <vt:lpstr>Preventing opioid overdose</vt:lpstr>
      <vt:lpstr>Preventing opioid overdose</vt:lpstr>
      <vt:lpstr>Don’t use alone</vt:lpstr>
      <vt:lpstr>Be aware of your tolerance</vt:lpstr>
      <vt:lpstr>Avoid mixing drugs and substances</vt:lpstr>
      <vt:lpstr>Know the quality of your drug(s)</vt:lpstr>
      <vt:lpstr>Remember….</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Boyce</dc:creator>
  <cp:lastModifiedBy>Thompson, Rhonda</cp:lastModifiedBy>
  <cp:revision>218</cp:revision>
  <cp:lastPrinted>2017-12-19T17:44:06Z</cp:lastPrinted>
  <dcterms:created xsi:type="dcterms:W3CDTF">2017-12-06T16:34:46Z</dcterms:created>
  <dcterms:modified xsi:type="dcterms:W3CDTF">2018-09-13T18:38:21Z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0x01010071443A91CC06224482D84A1B8A7D36D8</vt:lpwstr>
  </property>
</Properties>
</file>